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diagrams/data2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77" r:id="rId3"/>
    <p:sldId id="262" r:id="rId4"/>
    <p:sldId id="278" r:id="rId5"/>
    <p:sldId id="279" r:id="rId6"/>
    <p:sldId id="280" r:id="rId7"/>
    <p:sldId id="281" r:id="rId8"/>
  </p:sldIdLst>
  <p:sldSz cx="12188825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  <p15:guide id="6" pos="10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howGuides="1">
      <p:cViewPr varScale="1">
        <p:scale>
          <a:sx n="66" d="100"/>
          <a:sy n="66" d="100"/>
        </p:scale>
        <p:origin x="600" y="32"/>
      </p:cViewPr>
      <p:guideLst>
        <p:guide orient="horz" pos="2160"/>
        <p:guide pos="3839"/>
        <p:guide pos="100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3054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0.png"/><Relationship Id="rId1" Type="http://schemas.openxmlformats.org/officeDocument/2006/relationships/image" Target="../media/image20.png"/><Relationship Id="rId4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F54CBD-D17A-463A-AA06-4E7EDDFD322F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mc:AlternateContent xmlns:mc="http://schemas.openxmlformats.org/markup-compatibility/2006" xmlns:a14="http://schemas.microsoft.com/office/drawing/2010/main">
      <mc:Choice Requires="a14">
        <dgm:pt modelId="{EB1FF40C-AF28-4845-9C3A-589AD1B3E0C2}">
          <dgm:prSet phldrT="[Текст]"/>
          <dgm:spPr/>
          <dgm:t>
            <a:bodyPr/>
            <a:lstStyle/>
            <a:p>
              <a:r>
                <a:rPr lang="ru-RU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a:t>Если</a:t>
              </a:r>
              <a:r>
                <a:rPr lang="ru-RU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14:m>
                <m:oMath xmlns:m="http://schemas.openxmlformats.org/officeDocument/2006/math">
                  <m:r>
                    <a:rPr lang="en-US" b="1" i="1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mbria Math" panose="02040503050406030204" pitchFamily="18" charset="0"/>
                    </a:rPr>
                    <m:t>𝒂</m:t>
                  </m:r>
                  <m:r>
                    <a:rPr lang="en-US" b="1" i="1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&gt;</m:t>
                  </m:r>
                  <m:r>
                    <a:rPr lang="en-US" b="1" i="1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𝟏</m:t>
                  </m:r>
                  <m:r>
                    <a:rPr lang="ru-RU" b="1" i="1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, то неравенство </m:t>
                  </m:r>
                  <m:func>
                    <m:funcPr>
                      <m:ctrlPr>
                        <a:rPr lang="en-US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</m:ctrlPr>
                    </m:funcPr>
                    <m:fName>
                      <m:sSub>
                        <m:sSubPr>
                          <m:ctrlPr>
                            <a:rPr lang="en-US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𝐥𝐨𝐠</m:t>
                          </m:r>
                        </m:e>
                        <m:sub>
                          <m:r>
                            <a:rPr lang="en-US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</m:sub>
                      </m:sSub>
                    </m:fName>
                    <m:e>
                      <m:r>
                        <a:rPr lang="en-US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𝒇</m:t>
                      </m:r>
                      <m:r>
                        <a:rPr lang="en-US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US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)≥</m:t>
                      </m:r>
                      <m:func>
                        <m:funcPr>
                          <m:ctrlPr>
                            <a:rPr lang="en-US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𝐥𝐨𝐠</m:t>
                              </m:r>
                            </m:e>
                            <m:sub>
                              <m:r>
                                <a:rPr lang="en-US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𝒂</m:t>
                              </m:r>
                            </m:sub>
                          </m:sSub>
                        </m:fName>
                        <m:e>
                          <m:r>
                            <a:rPr lang="en-US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𝒈</m:t>
                          </m:r>
                          <m:d>
                            <m:dPr>
                              <m:ctrlPr>
                                <a:rPr lang="en-US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  <m:r>
                            <a:rPr lang="ru-RU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равносильно  системе</m:t>
                          </m:r>
                        </m:e>
                      </m:func>
                    </m:e>
                  </m:func>
                </m:oMath>
              </a14:m>
              <a:endPara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ru-RU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1" i="1" smtClean="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1" i="1" smtClean="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𝒇</m:t>
                            </m:r>
                            <m:d>
                              <m:dPr>
                                <m:ctrlPr>
                                  <a:rPr lang="en-US" b="1" i="1" smtClean="0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1" i="1" smtClean="0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</m:d>
                            <m:r>
                              <a:rPr lang="en-US" b="1" i="1" smtClean="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≥</m:t>
                            </m:r>
                            <m:r>
                              <a:rPr lang="en-US" b="1" i="1" smtClean="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𝒈</m:t>
                            </m:r>
                            <m:d>
                              <m:dPr>
                                <m:ctrlPr>
                                  <a:rPr lang="en-US" b="1" i="1" smtClean="0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1" i="1" smtClean="0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</m:d>
                            <m:r>
                              <a:rPr lang="en-US" b="1" i="1" smtClean="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</m:e>
                          <m:e>
                            <m:r>
                              <a:rPr lang="en-US" b="1" i="1" smtClean="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𝒈</m:t>
                            </m:r>
                            <m:r>
                              <a:rPr lang="en-US" b="1" i="1" smtClean="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1" i="1" smtClean="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𝒙</m:t>
                            </m:r>
                            <m:r>
                              <a:rPr lang="en-US" b="1" i="1" smtClean="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)&gt;</m:t>
                            </m:r>
                            <m:r>
                              <a:rPr lang="en-US" b="1" i="1" smtClean="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  <m:r>
                              <a:rPr lang="en-US" b="1" i="1" smtClean="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m:oMathPara>
              </a14:m>
              <a:endParaRPr lang="en-US" b="1" dirty="0" smtClean="0"/>
            </a:p>
          </dgm:t>
        </dgm:pt>
      </mc:Choice>
      <mc:Fallback xmlns="">
        <dgm:pt modelId="{EB1FF40C-AF28-4845-9C3A-589AD1B3E0C2}">
          <dgm:prSet phldrT="[Текст]"/>
          <dgm:spPr/>
          <dgm:t>
            <a:bodyPr/>
            <a:lstStyle/>
            <a:p>
              <a:r>
                <a:rPr lang="ru-RU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a:t>Если</a:t>
              </a:r>
              <a:r>
                <a:rPr lang="ru-RU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US" b="1" i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</a:rPr>
                <a:t>𝒂</a:t>
              </a:r>
              <a:r>
                <a:rPr lang="en-US" b="1" i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a:t>&gt;</a:t>
              </a:r>
              <a:r>
                <a:rPr lang="en-US" b="1" i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a:t>𝟏</a:t>
              </a:r>
              <a:r>
                <a:rPr lang="ru-RU" b="1" i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a:t>, то неравенство </a:t>
              </a:r>
              <a:r>
                <a:rPr lang="en-US" b="1" i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a:t> 〖𝐥𝐨𝐠〗_𝒂⁡〖𝒇(𝒙)≥〖𝐥𝐨𝐠〗_𝒂</a:t>
              </a:r>
              <a:r>
                <a:rPr lang="en-US" b="1" i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a:t>⁡〖</a:t>
              </a:r>
              <a:r>
                <a:rPr lang="en-US" b="1" i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a:t>𝒈(𝒙)</a:t>
              </a:r>
              <a:r>
                <a:rPr lang="ru-RU" b="1" i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a:t>  равносильно</a:t>
              </a:r>
              <a:r>
                <a:rPr lang="ru-RU" b="1" i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a:t>  системе</a:t>
              </a:r>
              <a:r>
                <a:rPr lang="en-US" b="1" i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a:t>〗 〗</a:t>
              </a:r>
              <a:endPara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r>
                <a:rPr lang="ru-RU" b="1" i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</a:rPr>
                <a:t>{</a:t>
              </a:r>
              <a:r>
                <a:rPr lang="en-US" b="1" i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</a:rPr>
                <a:t>█(</a:t>
              </a:r>
              <a:r>
                <a:rPr lang="en-US" b="1" i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</a:rPr>
                <a:t>𝒇(𝒙)</a:t>
              </a:r>
              <a:r>
                <a:rPr lang="en-US" b="1" i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a:t>≥𝒈(𝒙),@𝒈(𝒙)&gt;𝟎.)┤</a:t>
              </a:r>
              <a:endParaRPr lang="en-US" b="1" dirty="0" smtClean="0"/>
            </a:p>
          </dgm:t>
        </dgm:pt>
      </mc:Fallback>
    </mc:AlternateContent>
    <dgm:pt modelId="{3611B52F-09F8-4154-B4C8-F3E484DEE27E}" type="parTrans" cxnId="{E731F6CD-2C55-46C3-899F-CD3C6300359D}">
      <dgm:prSet/>
      <dgm:spPr/>
      <dgm:t>
        <a:bodyPr/>
        <a:lstStyle/>
        <a:p>
          <a:endParaRPr lang="ru-RU"/>
        </a:p>
      </dgm:t>
    </dgm:pt>
    <dgm:pt modelId="{A52F6C13-B33F-4283-9788-5F24EADC4EAA}" type="sibTrans" cxnId="{E731F6CD-2C55-46C3-899F-CD3C6300359D}">
      <dgm:prSet/>
      <dgm:spPr/>
      <dgm:t>
        <a:bodyPr/>
        <a:lstStyle/>
        <a:p>
          <a:endParaRPr lang="ru-RU"/>
        </a:p>
      </dgm:t>
    </dgm:pt>
    <mc:AlternateContent xmlns:mc="http://schemas.openxmlformats.org/markup-compatibility/2006" xmlns:a14="http://schemas.microsoft.com/office/drawing/2010/main">
      <mc:Choice Requires="a14">
        <dgm:pt modelId="{8746CFDB-7CE1-4302-B4DE-42484F5DA00C}">
          <dgm:prSet phldrT="[Текст]" custT="1"/>
          <dgm:spPr/>
          <dgm:t>
            <a:bodyPr/>
            <a:lstStyle/>
            <a:p>
              <a:pPr marL="0" marR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2000" dirty="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a:t>Заметим, что условие </a:t>
              </a:r>
              <a14:m>
                <m:oMath xmlns:m="http://schemas.openxmlformats.org/officeDocument/2006/math">
                  <m:r>
                    <a:rPr lang="en-US" sz="2000" b="0" i="1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𝑓</m:t>
                  </m:r>
                  <m:d>
                    <m:dPr>
                      <m:ctrlP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</m:ctrlPr>
                    </m:dPr>
                    <m:e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e>
                  </m:d>
                  <m:r>
                    <a:rPr lang="en-US" sz="2000" b="0" i="1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&gt;0 </m:t>
                  </m:r>
                  <m:r>
                    <m:rPr>
                      <m:nor/>
                    </m:rPr>
                    <a:rPr lang="ru-RU" sz="200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учитывается автоматически в такой системе.</m:t>
                  </m:r>
                </m:oMath>
              </a14:m>
              <a:endParaRPr lang="ru-RU" sz="2000" dirty="0"/>
            </a:p>
            <a:p>
              <a:pPr marL="114300" indent="0" defTabSz="66675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None/>
              </a:pPr>
              <a:endParaRPr lang="ru-RU" sz="1500" dirty="0"/>
            </a:p>
          </dgm:t>
        </dgm:pt>
      </mc:Choice>
      <mc:Fallback xmlns="">
        <dgm:pt modelId="{8746CFDB-7CE1-4302-B4DE-42484F5DA00C}">
          <dgm:prSet phldrT="[Текст]" custT="1"/>
          <dgm:spPr/>
          <dgm:t>
            <a:bodyPr/>
            <a:lstStyle/>
            <a:p>
              <a:pPr marL="0" marR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2000" dirty="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a:t>Заметим, что условие </a:t>
              </a:r>
              <a:r>
                <a:rPr lang="en-US" sz="2000" b="0" i="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a:t>𝑓(𝑥)&gt;0 </a:t>
              </a:r>
              <a:r>
                <a:rPr lang="ru-RU" sz="2000" b="0" i="0">
                  <a:latin typeface="Cambria Math" panose="02040503050406030204" pitchFamily="18" charset="0"/>
                  <a:ea typeface="Cambria Math" panose="02040503050406030204" pitchFamily="18" charset="0"/>
                </a:rPr>
                <a:t>"</a:t>
              </a:r>
              <a:r>
                <a:rPr lang="ru-RU" sz="2000" i="0">
                  <a:latin typeface="Cambria Math" panose="02040503050406030204" pitchFamily="18" charset="0"/>
                  <a:ea typeface="Cambria Math" panose="02040503050406030204" pitchFamily="18" charset="0"/>
                </a:rPr>
                <a:t>учитывается автоматически в такой системе."</a:t>
              </a:r>
              <a:endParaRPr lang="ru-RU" sz="2000" dirty="0"/>
            </a:p>
            <a:p>
              <a:pPr marL="114300" indent="0" defTabSz="66675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None/>
              </a:pPr>
              <a:endParaRPr lang="ru-RU" sz="1500" dirty="0"/>
            </a:p>
          </dgm:t>
        </dgm:pt>
      </mc:Fallback>
    </mc:AlternateContent>
    <dgm:pt modelId="{24408549-6BA0-47AF-A472-584B363136E9}" type="parTrans" cxnId="{C8039476-9A66-4344-B1FF-CC26FF5E6251}">
      <dgm:prSet/>
      <dgm:spPr/>
      <dgm:t>
        <a:bodyPr/>
        <a:lstStyle/>
        <a:p>
          <a:endParaRPr lang="ru-RU"/>
        </a:p>
      </dgm:t>
    </dgm:pt>
    <dgm:pt modelId="{47DD8510-C1D7-4810-A377-5BEA6B8AB5B0}" type="sibTrans" cxnId="{C8039476-9A66-4344-B1FF-CC26FF5E6251}">
      <dgm:prSet/>
      <dgm:spPr/>
      <dgm:t>
        <a:bodyPr/>
        <a:lstStyle/>
        <a:p>
          <a:endParaRPr lang="ru-RU"/>
        </a:p>
      </dgm:t>
    </dgm:pt>
    <mc:AlternateContent xmlns:mc="http://schemas.openxmlformats.org/markup-compatibility/2006" xmlns:a14="http://schemas.microsoft.com/office/drawing/2010/main">
      <mc:Choice Requires="a14">
        <dgm:pt modelId="{48715529-ED2A-4CA6-A805-AEB13649A403}">
          <dgm:prSet phldrT="[Текст]"/>
          <dgm:spPr/>
          <dgm:t>
            <a:bodyPr/>
            <a:lstStyle/>
            <a:p>
              <a:r>
                <a:rPr lang="ru-RU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a:t>Если</a:t>
              </a: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14:m>
                <m:oMath xmlns:m="http://schemas.openxmlformats.org/officeDocument/2006/math">
                  <m:r>
                    <a:rPr lang="en-US" b="1" i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𝟎</m:t>
                  </m:r>
                  <m:r>
                    <a:rPr lang="en-US" b="1" i="1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&lt;</m:t>
                  </m:r>
                  <m:r>
                    <a:rPr lang="en-US" b="1" i="1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mbria Math" panose="02040503050406030204" pitchFamily="18" charset="0"/>
                    </a:rPr>
                    <m:t>𝒂</m:t>
                  </m:r>
                  <m:r>
                    <a:rPr lang="en-US" b="1" i="1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&lt;</m:t>
                  </m:r>
                  <m:r>
                    <a:rPr lang="ru-RU" b="1" i="1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𝟏</m:t>
                  </m:r>
                  <m:r>
                    <a:rPr lang="ru-RU" b="1" i="1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, то неравенство </m:t>
                  </m:r>
                  <m:func>
                    <m:funcPr>
                      <m:ctrlPr>
                        <a:rPr lang="en-US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</m:ctrlPr>
                    </m:funcPr>
                    <m:fName>
                      <m:sSub>
                        <m:sSubPr>
                          <m:ctrlPr>
                            <a:rPr lang="en-US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𝒍𝒐𝒈</m:t>
                          </m:r>
                        </m:e>
                        <m:sub>
                          <m:r>
                            <a:rPr lang="en-US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</m:sub>
                      </m:sSub>
                    </m:fName>
                    <m:e>
                      <m:r>
                        <a:rPr lang="en-US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𝒇</m:t>
                      </m:r>
                      <m:r>
                        <a:rPr lang="en-US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US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)≥</m:t>
                      </m:r>
                      <m:func>
                        <m:funcPr>
                          <m:ctrlPr>
                            <a:rPr lang="en-US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b="1" i="1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𝒍𝒐𝒈</m:t>
                              </m:r>
                            </m:e>
                            <m:sub>
                              <m:r>
                                <a:rPr lang="en-US" b="1" i="1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𝒂</m:t>
                              </m:r>
                            </m:sub>
                          </m:sSub>
                        </m:fName>
                        <m:e>
                          <m:r>
                            <a:rPr lang="en-US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𝒈</m:t>
                          </m:r>
                          <m:d>
                            <m:dPr>
                              <m:ctrlPr>
                                <a:rPr lang="en-US" b="1" i="1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  <m:r>
                            <a:rPr lang="ru-RU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</m:e>
                  </m:func>
                </m:oMath>
              </a14:m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Cambria Math" panose="02040503050406030204" pitchFamily="18" charset="0"/>
                </a:rPr>
                <a:t> </a:t>
              </a:r>
              <a14:m>
                <m:oMath xmlns:m="http://schemas.openxmlformats.org/officeDocument/2006/math">
                  <m:r>
                    <a:rPr lang="ru-RU" b="1" i="1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равносильно</m:t>
                  </m:r>
                  <m:r>
                    <a:rPr lang="ru-RU" b="1" i="1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 системе</m:t>
                  </m:r>
                </m:oMath>
              </a14:m>
              <a:endPara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/>
              <a14:m>
                <m:oMathPara xmlns:m="http://schemas.openxmlformats.org/officeDocument/2006/math">
                  <m:oMathParaPr>
                    <m:jc m:val="center"/>
                  </m:oMathParaPr>
                  <m:oMath xmlns:m="http://schemas.openxmlformats.org/officeDocument/2006/math">
                    <m:r>
                      <a:rPr lang="en-US" b="1" i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{"/>
                        <m:endChr m:val=""/>
                        <m:ctrlPr>
                          <a:rPr lang="ru-RU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𝒇</m:t>
                            </m:r>
                            <m:d>
                              <m:dPr>
                                <m:ctrlPr>
                                  <a:rPr lang="en-US" b="1" i="1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1" i="1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</m:d>
                            <m:r>
                              <a:rPr lang="en-US" b="1" i="1" smtClean="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≤</m:t>
                            </m:r>
                            <m:r>
                              <a:rPr lang="en-US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𝒈</m:t>
                            </m:r>
                            <m:d>
                              <m:dPr>
                                <m:ctrlPr>
                                  <a:rPr lang="en-US" b="1" i="1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1" i="1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</m:d>
                            <m:r>
                              <a:rPr lang="en-US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</m:e>
                          <m:e>
                            <m:r>
                              <a:rPr lang="en-US" b="1" i="1" smtClean="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𝒇</m:t>
                            </m:r>
                            <m:r>
                              <a:rPr lang="en-US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𝒙</m:t>
                            </m:r>
                            <m:r>
                              <a:rPr lang="en-US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)&gt;</m:t>
                            </m:r>
                            <m:r>
                              <a:rPr lang="en-US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  <m:r>
                              <a:rPr lang="en-US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m:oMathPara>
              </a14:m>
              <a:endParaRPr lang="en-US" b="1" dirty="0"/>
            </a:p>
            <a:p>
              <a:r>
                <a:rPr lang="ru-RU" dirty="0"/>
                <a:t/>
              </a:r>
              <a:br>
                <a:rPr lang="ru-RU" dirty="0"/>
              </a:br>
              <a:endParaRPr lang="ru-RU" dirty="0"/>
            </a:p>
          </dgm:t>
        </dgm:pt>
      </mc:Choice>
      <mc:Fallback xmlns="">
        <dgm:pt modelId="{48715529-ED2A-4CA6-A805-AEB13649A403}">
          <dgm:prSet phldrT="[Текст]"/>
          <dgm:spPr/>
          <dgm:t>
            <a:bodyPr/>
            <a:lstStyle/>
            <a:p>
              <a:r>
                <a:rPr lang="ru-RU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a:t>Если</a:t>
              </a: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US" b="1" i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a:t>𝟎&lt;</a:t>
              </a:r>
              <a:r>
                <a:rPr lang="en-US" b="1" i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</a:rPr>
                <a:t>𝒂</a:t>
              </a:r>
              <a:r>
                <a:rPr lang="en-US" b="1" i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a:t>&lt;</a:t>
              </a:r>
              <a:r>
                <a:rPr lang="ru-RU" b="1" i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a:t>𝟏</a:t>
              </a:r>
              <a:r>
                <a:rPr lang="ru-RU" b="1" i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a:t>, то неравенство </a:t>
              </a:r>
              <a:r>
                <a:rPr lang="en-US" b="1" i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a:t> 〖𝒍𝒐𝒈〗_𝒂⁡〖𝒇(𝒙)≥〖𝒍𝒐𝒈〗_𝒂⁡〖𝒈(𝒙)</a:t>
              </a:r>
              <a:r>
                <a:rPr lang="ru-RU" b="1" i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a:t>  </a:t>
              </a:r>
              <a:r>
                <a:rPr lang="en-US" b="1" i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a:t>〗</a:t>
              </a:r>
              <a:r>
                <a:rPr lang="ru-RU" b="1" i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en-US" b="1" i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a:t>〗</a:t>
              </a: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Cambria Math" panose="02040503050406030204" pitchFamily="18" charset="0"/>
                </a:rPr>
                <a:t> </a:t>
              </a:r>
              <a:r>
                <a:rPr lang="ru-RU" b="1" i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a:t>равносильно</a:t>
              </a:r>
              <a:r>
                <a:rPr lang="ru-RU" b="1" i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a:t> системе</a:t>
              </a:r>
              <a:endPara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/>
              <a:r>
                <a:rPr lang="en-US" b="1" i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a:t> </a:t>
              </a:r>
              <a:r>
                <a:rPr lang="ru-RU" b="1" i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</a:rPr>
                <a:t>{</a:t>
              </a:r>
              <a:r>
                <a:rPr lang="en-US" b="1" i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</a:rPr>
                <a:t>█(𝒇(𝒙)</a:t>
              </a:r>
              <a:r>
                <a:rPr lang="en-US" b="1" i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a:t>≤</a:t>
              </a:r>
              <a:r>
                <a:rPr lang="en-US" b="1" i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a:t>𝒈(𝒙),@</a:t>
              </a:r>
              <a:r>
                <a:rPr lang="en-US" b="1" i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a:t>𝒇</a:t>
              </a:r>
              <a:r>
                <a:rPr lang="en-US" b="1" i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a:t>(𝒙)&gt;𝟎.)┤</a:t>
              </a:r>
              <a:endParaRPr lang="en-US" b="1" dirty="0"/>
            </a:p>
            <a:p>
              <a:r>
                <a:rPr lang="ru-RU" dirty="0"/>
                <a:t/>
              </a:r>
              <a:br>
                <a:rPr lang="ru-RU" dirty="0"/>
              </a:br>
              <a:endParaRPr lang="ru-RU" dirty="0"/>
            </a:p>
          </dgm:t>
        </dgm:pt>
      </mc:Fallback>
    </mc:AlternateContent>
    <dgm:pt modelId="{54CA8BF6-ADEB-4D1F-AC8B-4BF42D064213}" type="parTrans" cxnId="{941F261C-46FC-449F-A478-F3F48E05C891}">
      <dgm:prSet/>
      <dgm:spPr/>
      <dgm:t>
        <a:bodyPr/>
        <a:lstStyle/>
        <a:p>
          <a:endParaRPr lang="ru-RU"/>
        </a:p>
      </dgm:t>
    </dgm:pt>
    <dgm:pt modelId="{FAA78C53-B7F2-4E55-9FEB-88CC48CFE06C}" type="sibTrans" cxnId="{941F261C-46FC-449F-A478-F3F48E05C891}">
      <dgm:prSet/>
      <dgm:spPr/>
      <dgm:t>
        <a:bodyPr/>
        <a:lstStyle/>
        <a:p>
          <a:endParaRPr lang="ru-RU"/>
        </a:p>
      </dgm:t>
    </dgm:pt>
    <mc:AlternateContent xmlns:mc="http://schemas.openxmlformats.org/markup-compatibility/2006" xmlns:a14="http://schemas.microsoft.com/office/drawing/2010/main">
      <mc:Choice Requires="a14">
        <dgm:pt modelId="{3855D68E-066D-4375-B5F9-6810F828EC97}">
          <dgm:prSet phldrT="[Текст]" custT="1"/>
          <dgm:spPr/>
          <dgm:t>
            <a:bodyPr/>
            <a:lstStyle/>
            <a:p>
              <a:r>
                <a:rPr lang="ru-RU" sz="2000" dirty="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a:t>Заметим, что условие </a:t>
              </a:r>
              <a:r>
                <a:rPr lang="en-US" sz="2000" dirty="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a:t>g</a:t>
              </a:r>
              <a14:m>
                <m:oMath xmlns:m="http://schemas.openxmlformats.org/officeDocument/2006/math">
                  <m:d>
                    <m:dPr>
                      <m:ctrlP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</m:ctrlPr>
                    </m:dPr>
                    <m:e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e>
                  </m:d>
                  <m:r>
                    <a:rPr lang="en-US" sz="2000" i="1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&gt;0 </m:t>
                  </m:r>
                  <m:r>
                    <m:rPr>
                      <m:nor/>
                    </m:rPr>
                    <a:rPr lang="ru-RU" sz="200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учитывается автоматически в такой системе.</m:t>
                  </m:r>
                </m:oMath>
              </a14:m>
              <a:endParaRPr lang="ru-RU" sz="2000" dirty="0"/>
            </a:p>
          </dgm:t>
        </dgm:pt>
      </mc:Choice>
      <mc:Fallback xmlns="">
        <dgm:pt modelId="{3855D68E-066D-4375-B5F9-6810F828EC97}">
          <dgm:prSet phldrT="[Текст]" custT="1"/>
          <dgm:spPr/>
          <dgm:t>
            <a:bodyPr/>
            <a:lstStyle/>
            <a:p>
              <a:r>
                <a:rPr lang="ru-RU" sz="2000" dirty="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a:t>Заметим, что условие </a:t>
              </a:r>
              <a:r>
                <a:rPr lang="en-US" sz="2000" dirty="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a:t>g</a:t>
              </a:r>
              <a:r>
                <a:rPr lang="en-US" sz="2000" i="0">
                  <a:latin typeface="Cambria Math" panose="02040503050406030204" pitchFamily="18" charset="0"/>
                  <a:ea typeface="Cambria Math" panose="02040503050406030204" pitchFamily="18" charset="0"/>
                </a:rPr>
                <a:t>(𝑥)&gt;0 </a:t>
              </a:r>
              <a:r>
                <a:rPr lang="ru-RU" sz="2000" i="0">
                  <a:latin typeface="Cambria Math" panose="02040503050406030204" pitchFamily="18" charset="0"/>
                  <a:ea typeface="Cambria Math" panose="02040503050406030204" pitchFamily="18" charset="0"/>
                </a:rPr>
                <a:t>"учитывается автоматически в такой системе."</a:t>
              </a:r>
              <a:endParaRPr lang="ru-RU" sz="2000" dirty="0"/>
            </a:p>
          </dgm:t>
        </dgm:pt>
      </mc:Fallback>
    </mc:AlternateContent>
    <dgm:pt modelId="{3F012987-13E6-4EFE-8F3E-8A3290CCA983}" type="parTrans" cxnId="{7365ED78-D01C-46DF-863B-0A396202CAD6}">
      <dgm:prSet/>
      <dgm:spPr/>
      <dgm:t>
        <a:bodyPr/>
        <a:lstStyle/>
        <a:p>
          <a:endParaRPr lang="ru-RU"/>
        </a:p>
      </dgm:t>
    </dgm:pt>
    <dgm:pt modelId="{AE3E5DEB-C30F-4823-A1F1-8024FA7C59F9}" type="sibTrans" cxnId="{7365ED78-D01C-46DF-863B-0A396202CAD6}">
      <dgm:prSet/>
      <dgm:spPr/>
      <dgm:t>
        <a:bodyPr/>
        <a:lstStyle/>
        <a:p>
          <a:endParaRPr lang="ru-RU"/>
        </a:p>
      </dgm:t>
    </dgm:pt>
    <dgm:pt modelId="{BC0DC55E-E2F4-4C09-A1F1-0045A46CB4FC}" type="pres">
      <dgm:prSet presAssocID="{98F54CBD-D17A-463A-AA06-4E7EDDFD322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04E4FCA-4B84-40AF-BC20-009C69222E09}" type="pres">
      <dgm:prSet presAssocID="{EB1FF40C-AF28-4845-9C3A-589AD1B3E0C2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1E9BE6-DA44-47C0-A6AA-364A2D47CE62}" type="pres">
      <dgm:prSet presAssocID="{EB1FF40C-AF28-4845-9C3A-589AD1B3E0C2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FD7F43-9B02-4C4D-AD62-57F3609860E6}" type="pres">
      <dgm:prSet presAssocID="{48715529-ED2A-4CA6-A805-AEB13649A403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6AC2AE-DE31-4238-9CAF-7A33A4EB4B95}" type="pres">
      <dgm:prSet presAssocID="{48715529-ED2A-4CA6-A805-AEB13649A403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48CC2FB-AAD5-438E-94A4-E752F2D5A636}" type="presOf" srcId="{8746CFDB-7CE1-4302-B4DE-42484F5DA00C}" destId="{C51E9BE6-DA44-47C0-A6AA-364A2D47CE62}" srcOrd="0" destOrd="0" presId="urn:microsoft.com/office/officeart/2005/8/layout/vList2"/>
    <dgm:cxn modelId="{C8039476-9A66-4344-B1FF-CC26FF5E6251}" srcId="{EB1FF40C-AF28-4845-9C3A-589AD1B3E0C2}" destId="{8746CFDB-7CE1-4302-B4DE-42484F5DA00C}" srcOrd="0" destOrd="0" parTransId="{24408549-6BA0-47AF-A472-584B363136E9}" sibTransId="{47DD8510-C1D7-4810-A377-5BEA6B8AB5B0}"/>
    <dgm:cxn modelId="{941F261C-46FC-449F-A478-F3F48E05C891}" srcId="{98F54CBD-D17A-463A-AA06-4E7EDDFD322F}" destId="{48715529-ED2A-4CA6-A805-AEB13649A403}" srcOrd="1" destOrd="0" parTransId="{54CA8BF6-ADEB-4D1F-AC8B-4BF42D064213}" sibTransId="{FAA78C53-B7F2-4E55-9FEB-88CC48CFE06C}"/>
    <dgm:cxn modelId="{E731F6CD-2C55-46C3-899F-CD3C6300359D}" srcId="{98F54CBD-D17A-463A-AA06-4E7EDDFD322F}" destId="{EB1FF40C-AF28-4845-9C3A-589AD1B3E0C2}" srcOrd="0" destOrd="0" parTransId="{3611B52F-09F8-4154-B4C8-F3E484DEE27E}" sibTransId="{A52F6C13-B33F-4283-9788-5F24EADC4EAA}"/>
    <dgm:cxn modelId="{5A140605-D896-45BF-8E2A-D5F999DB2CDA}" type="presOf" srcId="{48715529-ED2A-4CA6-A805-AEB13649A403}" destId="{74FD7F43-9B02-4C4D-AD62-57F3609860E6}" srcOrd="0" destOrd="0" presId="urn:microsoft.com/office/officeart/2005/8/layout/vList2"/>
    <dgm:cxn modelId="{4CFFEC03-68AE-426D-8959-1817C4D0D1A5}" type="presOf" srcId="{98F54CBD-D17A-463A-AA06-4E7EDDFD322F}" destId="{BC0DC55E-E2F4-4C09-A1F1-0045A46CB4FC}" srcOrd="0" destOrd="0" presId="urn:microsoft.com/office/officeart/2005/8/layout/vList2"/>
    <dgm:cxn modelId="{7365ED78-D01C-46DF-863B-0A396202CAD6}" srcId="{48715529-ED2A-4CA6-A805-AEB13649A403}" destId="{3855D68E-066D-4375-B5F9-6810F828EC97}" srcOrd="0" destOrd="0" parTransId="{3F012987-13E6-4EFE-8F3E-8A3290CCA983}" sibTransId="{AE3E5DEB-C30F-4823-A1F1-8024FA7C59F9}"/>
    <dgm:cxn modelId="{20E28E42-9031-492E-BC58-0D9A6C9E5C4F}" type="presOf" srcId="{3855D68E-066D-4375-B5F9-6810F828EC97}" destId="{006AC2AE-DE31-4238-9CAF-7A33A4EB4B95}" srcOrd="0" destOrd="0" presId="urn:microsoft.com/office/officeart/2005/8/layout/vList2"/>
    <dgm:cxn modelId="{CE05B155-5140-401C-A533-B227A6DFCD75}" type="presOf" srcId="{EB1FF40C-AF28-4845-9C3A-589AD1B3E0C2}" destId="{C04E4FCA-4B84-40AF-BC20-009C69222E09}" srcOrd="0" destOrd="0" presId="urn:microsoft.com/office/officeart/2005/8/layout/vList2"/>
    <dgm:cxn modelId="{AF1C1492-1F2D-4CC2-80DC-F63FA246B5E2}" type="presParOf" srcId="{BC0DC55E-E2F4-4C09-A1F1-0045A46CB4FC}" destId="{C04E4FCA-4B84-40AF-BC20-009C69222E09}" srcOrd="0" destOrd="0" presId="urn:microsoft.com/office/officeart/2005/8/layout/vList2"/>
    <dgm:cxn modelId="{FFD7CD76-B0C1-4E6A-9494-5096EB50C7A1}" type="presParOf" srcId="{BC0DC55E-E2F4-4C09-A1F1-0045A46CB4FC}" destId="{C51E9BE6-DA44-47C0-A6AA-364A2D47CE62}" srcOrd="1" destOrd="0" presId="urn:microsoft.com/office/officeart/2005/8/layout/vList2"/>
    <dgm:cxn modelId="{796C308C-C21F-4E4D-8D08-38A600DB12AC}" type="presParOf" srcId="{BC0DC55E-E2F4-4C09-A1F1-0045A46CB4FC}" destId="{74FD7F43-9B02-4C4D-AD62-57F3609860E6}" srcOrd="2" destOrd="0" presId="urn:microsoft.com/office/officeart/2005/8/layout/vList2"/>
    <dgm:cxn modelId="{369018C5-7D0F-41F2-9E91-3B4197ABB9C3}" type="presParOf" srcId="{BC0DC55E-E2F4-4C09-A1F1-0045A46CB4FC}" destId="{006AC2AE-DE31-4238-9CAF-7A33A4EB4B95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F54CBD-D17A-463A-AA06-4E7EDDFD322F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B1FF40C-AF28-4845-9C3A-589AD1B3E0C2}">
      <dgm:prSet phldrT="[Текст]"/>
      <dgm:spPr>
        <a:blipFill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ru-RU">
              <a:noFill/>
            </a:rPr>
            <a:t> </a:t>
          </a:r>
        </a:p>
      </dgm:t>
    </dgm:pt>
    <dgm:pt modelId="{3611B52F-09F8-4154-B4C8-F3E484DEE27E}" type="parTrans" cxnId="{E731F6CD-2C55-46C3-899F-CD3C6300359D}">
      <dgm:prSet/>
      <dgm:spPr/>
      <dgm:t>
        <a:bodyPr/>
        <a:lstStyle/>
        <a:p>
          <a:endParaRPr lang="ru-RU"/>
        </a:p>
      </dgm:t>
    </dgm:pt>
    <dgm:pt modelId="{A52F6C13-B33F-4283-9788-5F24EADC4EAA}" type="sibTrans" cxnId="{E731F6CD-2C55-46C3-899F-CD3C6300359D}">
      <dgm:prSet/>
      <dgm:spPr/>
      <dgm:t>
        <a:bodyPr/>
        <a:lstStyle/>
        <a:p>
          <a:endParaRPr lang="ru-RU"/>
        </a:p>
      </dgm:t>
    </dgm:pt>
    <dgm:pt modelId="{8746CFDB-7CE1-4302-B4DE-42484F5DA00C}">
      <dgm:prSet phldrT="[Текст]" custT="1"/>
      <dgm:spPr>
        <a:blipFill>
          <a:blip xmlns:r="http://schemas.openxmlformats.org/officeDocument/2006/relationships" r:embed="rId2"/>
          <a:stretch>
            <a:fillRect t="-8889"/>
          </a:stretch>
        </a:blipFill>
      </dgm:spPr>
      <dgm:t>
        <a:bodyPr/>
        <a:lstStyle/>
        <a:p>
          <a:r>
            <a:rPr lang="ru-RU">
              <a:noFill/>
            </a:rPr>
            <a:t> </a:t>
          </a:r>
        </a:p>
      </dgm:t>
    </dgm:pt>
    <dgm:pt modelId="{24408549-6BA0-47AF-A472-584B363136E9}" type="parTrans" cxnId="{C8039476-9A66-4344-B1FF-CC26FF5E6251}">
      <dgm:prSet/>
      <dgm:spPr/>
      <dgm:t>
        <a:bodyPr/>
        <a:lstStyle/>
        <a:p>
          <a:endParaRPr lang="ru-RU"/>
        </a:p>
      </dgm:t>
    </dgm:pt>
    <dgm:pt modelId="{47DD8510-C1D7-4810-A377-5BEA6B8AB5B0}" type="sibTrans" cxnId="{C8039476-9A66-4344-B1FF-CC26FF5E6251}">
      <dgm:prSet/>
      <dgm:spPr/>
      <dgm:t>
        <a:bodyPr/>
        <a:lstStyle/>
        <a:p>
          <a:endParaRPr lang="ru-RU"/>
        </a:p>
      </dgm:t>
    </dgm:pt>
    <dgm:pt modelId="{48715529-ED2A-4CA6-A805-AEB13649A403}">
      <dgm:prSet phldrT="[Текст]"/>
      <dgm:spPr>
        <a:blipFill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ru-RU">
              <a:noFill/>
            </a:rPr>
            <a:t> </a:t>
          </a:r>
        </a:p>
      </dgm:t>
    </dgm:pt>
    <dgm:pt modelId="{54CA8BF6-ADEB-4D1F-AC8B-4BF42D064213}" type="parTrans" cxnId="{941F261C-46FC-449F-A478-F3F48E05C891}">
      <dgm:prSet/>
      <dgm:spPr/>
      <dgm:t>
        <a:bodyPr/>
        <a:lstStyle/>
        <a:p>
          <a:endParaRPr lang="ru-RU"/>
        </a:p>
      </dgm:t>
    </dgm:pt>
    <dgm:pt modelId="{FAA78C53-B7F2-4E55-9FEB-88CC48CFE06C}" type="sibTrans" cxnId="{941F261C-46FC-449F-A478-F3F48E05C891}">
      <dgm:prSet/>
      <dgm:spPr/>
      <dgm:t>
        <a:bodyPr/>
        <a:lstStyle/>
        <a:p>
          <a:endParaRPr lang="ru-RU"/>
        </a:p>
      </dgm:t>
    </dgm:pt>
    <dgm:pt modelId="{3855D68E-066D-4375-B5F9-6810F828EC97}">
      <dgm:prSet phldrT="[Текст]" custT="1"/>
      <dgm:spPr>
        <a:blipFill>
          <a:blip xmlns:r="http://schemas.openxmlformats.org/officeDocument/2006/relationships" r:embed="rId4"/>
          <a:stretch>
            <a:fillRect t="-25926" b="-35185"/>
          </a:stretch>
        </a:blipFill>
      </dgm:spPr>
      <dgm:t>
        <a:bodyPr/>
        <a:lstStyle/>
        <a:p>
          <a:r>
            <a:rPr lang="ru-RU">
              <a:noFill/>
            </a:rPr>
            <a:t> </a:t>
          </a:r>
        </a:p>
      </dgm:t>
    </dgm:pt>
    <dgm:pt modelId="{3F012987-13E6-4EFE-8F3E-8A3290CCA983}" type="parTrans" cxnId="{7365ED78-D01C-46DF-863B-0A396202CAD6}">
      <dgm:prSet/>
      <dgm:spPr/>
      <dgm:t>
        <a:bodyPr/>
        <a:lstStyle/>
        <a:p>
          <a:endParaRPr lang="ru-RU"/>
        </a:p>
      </dgm:t>
    </dgm:pt>
    <dgm:pt modelId="{AE3E5DEB-C30F-4823-A1F1-8024FA7C59F9}" type="sibTrans" cxnId="{7365ED78-D01C-46DF-863B-0A396202CAD6}">
      <dgm:prSet/>
      <dgm:spPr/>
      <dgm:t>
        <a:bodyPr/>
        <a:lstStyle/>
        <a:p>
          <a:endParaRPr lang="ru-RU"/>
        </a:p>
      </dgm:t>
    </dgm:pt>
    <dgm:pt modelId="{BC0DC55E-E2F4-4C09-A1F1-0045A46CB4FC}" type="pres">
      <dgm:prSet presAssocID="{98F54CBD-D17A-463A-AA06-4E7EDDFD322F}" presName="linear" presStyleCnt="0">
        <dgm:presLayoutVars>
          <dgm:animLvl val="lvl"/>
          <dgm:resizeHandles val="exact"/>
        </dgm:presLayoutVars>
      </dgm:prSet>
      <dgm:spPr/>
    </dgm:pt>
    <dgm:pt modelId="{C04E4FCA-4B84-40AF-BC20-009C69222E09}" type="pres">
      <dgm:prSet presAssocID="{EB1FF40C-AF28-4845-9C3A-589AD1B3E0C2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1E9BE6-DA44-47C0-A6AA-364A2D47CE62}" type="pres">
      <dgm:prSet presAssocID="{EB1FF40C-AF28-4845-9C3A-589AD1B3E0C2}" presName="childText" presStyleLbl="revTx" presStyleIdx="0" presStyleCnt="2">
        <dgm:presLayoutVars>
          <dgm:bulletEnabled val="1"/>
        </dgm:presLayoutVars>
      </dgm:prSet>
      <dgm:spPr/>
    </dgm:pt>
    <dgm:pt modelId="{74FD7F43-9B02-4C4D-AD62-57F3609860E6}" type="pres">
      <dgm:prSet presAssocID="{48715529-ED2A-4CA6-A805-AEB13649A403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6AC2AE-DE31-4238-9CAF-7A33A4EB4B95}" type="pres">
      <dgm:prSet presAssocID="{48715529-ED2A-4CA6-A805-AEB13649A403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B48CC2FB-AAD5-438E-94A4-E752F2D5A636}" type="presOf" srcId="{8746CFDB-7CE1-4302-B4DE-42484F5DA00C}" destId="{C51E9BE6-DA44-47C0-A6AA-364A2D47CE62}" srcOrd="0" destOrd="0" presId="urn:microsoft.com/office/officeart/2005/8/layout/vList2"/>
    <dgm:cxn modelId="{C8039476-9A66-4344-B1FF-CC26FF5E6251}" srcId="{EB1FF40C-AF28-4845-9C3A-589AD1B3E0C2}" destId="{8746CFDB-7CE1-4302-B4DE-42484F5DA00C}" srcOrd="0" destOrd="0" parTransId="{24408549-6BA0-47AF-A472-584B363136E9}" sibTransId="{47DD8510-C1D7-4810-A377-5BEA6B8AB5B0}"/>
    <dgm:cxn modelId="{941F261C-46FC-449F-A478-F3F48E05C891}" srcId="{98F54CBD-D17A-463A-AA06-4E7EDDFD322F}" destId="{48715529-ED2A-4CA6-A805-AEB13649A403}" srcOrd="1" destOrd="0" parTransId="{54CA8BF6-ADEB-4D1F-AC8B-4BF42D064213}" sibTransId="{FAA78C53-B7F2-4E55-9FEB-88CC48CFE06C}"/>
    <dgm:cxn modelId="{E731F6CD-2C55-46C3-899F-CD3C6300359D}" srcId="{98F54CBD-D17A-463A-AA06-4E7EDDFD322F}" destId="{EB1FF40C-AF28-4845-9C3A-589AD1B3E0C2}" srcOrd="0" destOrd="0" parTransId="{3611B52F-09F8-4154-B4C8-F3E484DEE27E}" sibTransId="{A52F6C13-B33F-4283-9788-5F24EADC4EAA}"/>
    <dgm:cxn modelId="{5A140605-D896-45BF-8E2A-D5F999DB2CDA}" type="presOf" srcId="{48715529-ED2A-4CA6-A805-AEB13649A403}" destId="{74FD7F43-9B02-4C4D-AD62-57F3609860E6}" srcOrd="0" destOrd="0" presId="urn:microsoft.com/office/officeart/2005/8/layout/vList2"/>
    <dgm:cxn modelId="{7365ED78-D01C-46DF-863B-0A396202CAD6}" srcId="{48715529-ED2A-4CA6-A805-AEB13649A403}" destId="{3855D68E-066D-4375-B5F9-6810F828EC97}" srcOrd="0" destOrd="0" parTransId="{3F012987-13E6-4EFE-8F3E-8A3290CCA983}" sibTransId="{AE3E5DEB-C30F-4823-A1F1-8024FA7C59F9}"/>
    <dgm:cxn modelId="{4CFFEC03-68AE-426D-8959-1817C4D0D1A5}" type="presOf" srcId="{98F54CBD-D17A-463A-AA06-4E7EDDFD322F}" destId="{BC0DC55E-E2F4-4C09-A1F1-0045A46CB4FC}" srcOrd="0" destOrd="0" presId="urn:microsoft.com/office/officeart/2005/8/layout/vList2"/>
    <dgm:cxn modelId="{20E28E42-9031-492E-BC58-0D9A6C9E5C4F}" type="presOf" srcId="{3855D68E-066D-4375-B5F9-6810F828EC97}" destId="{006AC2AE-DE31-4238-9CAF-7A33A4EB4B95}" srcOrd="0" destOrd="0" presId="urn:microsoft.com/office/officeart/2005/8/layout/vList2"/>
    <dgm:cxn modelId="{CE05B155-5140-401C-A533-B227A6DFCD75}" type="presOf" srcId="{EB1FF40C-AF28-4845-9C3A-589AD1B3E0C2}" destId="{C04E4FCA-4B84-40AF-BC20-009C69222E09}" srcOrd="0" destOrd="0" presId="urn:microsoft.com/office/officeart/2005/8/layout/vList2"/>
    <dgm:cxn modelId="{AF1C1492-1F2D-4CC2-80DC-F63FA246B5E2}" type="presParOf" srcId="{BC0DC55E-E2F4-4C09-A1F1-0045A46CB4FC}" destId="{C04E4FCA-4B84-40AF-BC20-009C69222E09}" srcOrd="0" destOrd="0" presId="urn:microsoft.com/office/officeart/2005/8/layout/vList2"/>
    <dgm:cxn modelId="{FFD7CD76-B0C1-4E6A-9494-5096EB50C7A1}" type="presParOf" srcId="{BC0DC55E-E2F4-4C09-A1F1-0045A46CB4FC}" destId="{C51E9BE6-DA44-47C0-A6AA-364A2D47CE62}" srcOrd="1" destOrd="0" presId="urn:microsoft.com/office/officeart/2005/8/layout/vList2"/>
    <dgm:cxn modelId="{796C308C-C21F-4E4D-8D08-38A600DB12AC}" type="presParOf" srcId="{BC0DC55E-E2F4-4C09-A1F1-0045A46CB4FC}" destId="{74FD7F43-9B02-4C4D-AD62-57F3609860E6}" srcOrd="2" destOrd="0" presId="urn:microsoft.com/office/officeart/2005/8/layout/vList2"/>
    <dgm:cxn modelId="{369018C5-7D0F-41F2-9E91-3B4197ABB9C3}" type="presParOf" srcId="{BC0DC55E-E2F4-4C09-A1F1-0045A46CB4FC}" destId="{006AC2AE-DE31-4238-9CAF-7A33A4EB4B95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4E4FCA-4B84-40AF-BC20-009C69222E09}">
      <dsp:nvSpPr>
        <dsp:cNvPr id="0" name=""/>
        <dsp:cNvSpPr/>
      </dsp:nvSpPr>
      <dsp:spPr>
        <a:xfrm>
          <a:off x="0" y="104510"/>
          <a:ext cx="9602305" cy="21235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rPr>
            <a:t>Если</a:t>
          </a:r>
          <a:r>
            <a:rPr lang="ru-RU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14:m xmlns:a14="http://schemas.microsoft.com/office/drawing/2010/main">
            <m:oMath xmlns:m="http://schemas.openxmlformats.org/officeDocument/2006/math">
              <m:r>
                <a:rPr lang="en-US" sz="2000" b="1" i="1" kern="12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</a:rPr>
                <m:t>𝒂</m:t>
              </m:r>
              <m:r>
                <a:rPr lang="en-US" sz="2000" b="1" i="1" kern="12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m:t>&gt;</m:t>
              </m:r>
              <m:r>
                <a:rPr lang="en-US" sz="2000" b="1" i="1" kern="12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m:t>𝟏</m:t>
              </m:r>
              <m:r>
                <a:rPr lang="ru-RU" sz="2000" b="1" i="1" kern="12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m:t>, то неравенство </m:t>
              </m:r>
              <m:func>
                <m:funcPr>
                  <m:ctrlPr>
                    <a:rPr lang="en-US" sz="2000" b="1" i="1" kern="120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mbria Math" panose="02040503050406030204" pitchFamily="18" charset="0"/>
                      <a:ea typeface="Cambria Math" panose="02040503050406030204" pitchFamily="18" charset="0"/>
                    </a:rPr>
                  </m:ctrlPr>
                </m:funcPr>
                <m:fName>
                  <m:sSub>
                    <m:sSubPr>
                      <m:ctrlPr>
                        <a:rPr lang="en-US" sz="2000" b="1" i="1" kern="120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</m:ctrlPr>
                    </m:sSubPr>
                    <m:e>
                      <m:r>
                        <a:rPr lang="en-US" sz="2000" b="1" i="0" kern="120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𝐥𝐨𝐠</m:t>
                      </m:r>
                    </m:e>
                    <m:sub>
                      <m:r>
                        <a:rPr lang="en-US" sz="2000" b="1" i="1" kern="120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</m:sub>
                  </m:sSub>
                </m:fName>
                <m:e>
                  <m:r>
                    <a:rPr lang="en-US" sz="2000" b="1" i="1" kern="120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𝒇</m:t>
                  </m:r>
                  <m:r>
                    <a:rPr lang="en-US" sz="2000" b="1" i="1" kern="120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(</m:t>
                  </m:r>
                  <m:r>
                    <a:rPr lang="en-US" sz="2000" b="1" i="1" kern="120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𝒙</m:t>
                  </m:r>
                  <m:r>
                    <a:rPr lang="en-US" sz="2000" b="1" i="1" kern="120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)≥</m:t>
                  </m:r>
                  <m:func>
                    <m:funcPr>
                      <m:ctrlPr>
                        <a:rPr lang="en-US" sz="2000" b="1" i="1" kern="120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</m:ctrlPr>
                    </m:funcPr>
                    <m:fName>
                      <m:sSub>
                        <m:sSubPr>
                          <m:ctrlPr>
                            <a:rPr lang="en-US" sz="2000" b="1" i="1" kern="120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0" kern="120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𝐥𝐨𝐠</m:t>
                          </m:r>
                        </m:e>
                        <m:sub>
                          <m:r>
                            <a:rPr lang="en-US" sz="2000" b="1" i="1" kern="120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</m:sub>
                      </m:sSub>
                    </m:fName>
                    <m:e>
                      <m:r>
                        <a:rPr lang="en-US" sz="2000" b="1" i="1" kern="120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𝒈</m:t>
                      </m:r>
                      <m:d>
                        <m:dPr>
                          <m:ctrlPr>
                            <a:rPr lang="en-US" sz="2000" b="1" i="1" kern="120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1" i="1" kern="120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ru-RU" sz="2000" b="1" i="1" kern="120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равносильно  системе</m:t>
                      </m:r>
                    </m:e>
                  </m:func>
                </m:e>
              </m:func>
            </m:oMath>
          </a14:m>
          <a:endParaRPr lang="ru-RU" sz="2000" b="1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d>
                  <m:dPr>
                    <m:begChr m:val="{"/>
                    <m:endChr m:val=""/>
                    <m:ctrlPr>
                      <a:rPr lang="ru-RU" sz="2000" b="1" i="1" kern="120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</m:ctrlPr>
                  </m:dPr>
                  <m:e>
                    <m:eqArr>
                      <m:eqArrPr>
                        <m:ctrlPr>
                          <a:rPr lang="en-US" sz="2000" b="1" i="1" kern="120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eqArrPr>
                      <m:e>
                        <m:r>
                          <a:rPr lang="en-US" sz="2000" b="1" i="1" kern="120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𝒇</m:t>
                        </m:r>
                        <m:d>
                          <m:dPr>
                            <m:ctrlPr>
                              <a:rPr lang="en-US" sz="2000" b="1" i="1" kern="1200" smtClean="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1" i="1" kern="1200" smtClean="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  <m:r>
                          <a:rPr lang="en-US" sz="2000" b="1" i="1" kern="120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</m:t>
                        </m:r>
                        <m:r>
                          <a:rPr lang="en-US" sz="2000" b="1" i="1" kern="120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𝒈</m:t>
                        </m:r>
                        <m:d>
                          <m:dPr>
                            <m:ctrlPr>
                              <a:rPr lang="en-US" sz="2000" b="1" i="1" kern="1200" smtClean="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1" i="1" kern="1200" smtClean="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  <m:r>
                          <a:rPr lang="en-US" sz="2000" b="1" i="1" kern="120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</m:e>
                      <m:e>
                        <m:r>
                          <a:rPr lang="en-US" sz="2000" b="1" i="1" kern="120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𝒈</m:t>
                        </m:r>
                        <m:r>
                          <a:rPr lang="en-US" sz="2000" b="1" i="1" kern="120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1" i="1" kern="120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  <m:r>
                          <a:rPr lang="en-US" sz="2000" b="1" i="1" kern="120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)&gt;</m:t>
                        </m:r>
                        <m:r>
                          <a:rPr lang="en-US" sz="2000" b="1" i="1" kern="120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  <m:r>
                          <a:rPr lang="en-US" sz="2000" b="1" i="1" kern="120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</m:e>
                    </m:eqArr>
                  </m:e>
                </m:d>
              </m:oMath>
            </m:oMathPara>
          </a14:m>
          <a:endParaRPr lang="en-US" sz="2000" b="1" kern="1200" dirty="0" smtClean="0"/>
        </a:p>
      </dsp:txBody>
      <dsp:txXfrm>
        <a:off x="103663" y="208173"/>
        <a:ext cx="9394979" cy="1916224"/>
      </dsp:txXfrm>
    </dsp:sp>
    <dsp:sp modelId="{C51E9BE6-DA44-47C0-A6AA-364A2D47CE62}">
      <dsp:nvSpPr>
        <dsp:cNvPr id="0" name=""/>
        <dsp:cNvSpPr/>
      </dsp:nvSpPr>
      <dsp:spPr>
        <a:xfrm>
          <a:off x="0" y="2228060"/>
          <a:ext cx="9602305" cy="5485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73" tIns="25400" rIns="142240" bIns="25400" numCol="1" spcCol="1270" anchor="t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20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Заметим, что условие </a:t>
          </a:r>
          <a14:m xmlns:a14="http://schemas.microsoft.com/office/drawing/2010/main">
            <m:oMath xmlns:m="http://schemas.openxmlformats.org/officeDocument/2006/math">
              <m:r>
                <a:rPr lang="en-US" sz="2000" b="0" i="1" kern="120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m:t>𝑓</m:t>
              </m:r>
              <m:d>
                <m:dPr>
                  <m:ctrlPr>
                    <a:rPr lang="en-US" sz="2000" b="0" i="1" kern="120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</m:ctrlPr>
                </m:dPr>
                <m:e>
                  <m:r>
                    <a:rPr lang="en-US" sz="2000" b="0" i="1" kern="120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𝑥</m:t>
                  </m:r>
                </m:e>
              </m:d>
              <m:r>
                <a:rPr lang="en-US" sz="2000" b="0" i="1" kern="120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m:t>&gt;0 </m:t>
              </m:r>
              <m:r>
                <m:rPr>
                  <m:nor/>
                </m:rPr>
                <a:rPr lang="ru-RU" sz="2000" kern="1200">
                  <a:latin typeface="Cambria Math" panose="02040503050406030204" pitchFamily="18" charset="0"/>
                  <a:ea typeface="Cambria Math" panose="02040503050406030204" pitchFamily="18" charset="0"/>
                </a:rPr>
                <m:t>учитывается автоматически в такой системе.</m:t>
              </m:r>
            </m:oMath>
          </a14:m>
          <a:endParaRPr lang="ru-RU" sz="2000" kern="1200" dirty="0"/>
        </a:p>
        <a:p>
          <a:pPr marL="114300" lvl="1" indent="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1500" kern="1200" dirty="0"/>
        </a:p>
      </dsp:txBody>
      <dsp:txXfrm>
        <a:off x="0" y="2228060"/>
        <a:ext cx="9602305" cy="548550"/>
      </dsp:txXfrm>
    </dsp:sp>
    <dsp:sp modelId="{74FD7F43-9B02-4C4D-AD62-57F3609860E6}">
      <dsp:nvSpPr>
        <dsp:cNvPr id="0" name=""/>
        <dsp:cNvSpPr/>
      </dsp:nvSpPr>
      <dsp:spPr>
        <a:xfrm>
          <a:off x="0" y="2776610"/>
          <a:ext cx="9602305" cy="21235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rPr>
            <a:t>Если</a:t>
          </a: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14:m xmlns:a14="http://schemas.microsoft.com/office/drawing/2010/main">
            <m:oMath xmlns:m="http://schemas.openxmlformats.org/officeDocument/2006/math">
              <m:r>
                <a:rPr lang="en-US" sz="2000" b="1" i="0" kern="12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m:t>𝟎</m:t>
              </m:r>
              <m:r>
                <a:rPr lang="en-US" sz="2000" b="1" i="1" kern="12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m:t>&lt;</m:t>
              </m:r>
              <m:r>
                <a:rPr lang="en-US" sz="2000" b="1" i="1" kern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</a:rPr>
                <m:t>𝒂</m:t>
              </m:r>
              <m:r>
                <a:rPr lang="en-US" sz="2000" b="1" i="1" kern="12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m:t>&lt;</m:t>
              </m:r>
              <m:r>
                <a:rPr lang="ru-RU" sz="2000" b="1" i="1" kern="12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m:t>𝟏</m:t>
              </m:r>
              <m:r>
                <a:rPr lang="ru-RU" sz="2000" b="1" i="1" kern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m:t>, то неравенство </m:t>
              </m:r>
              <m:func>
                <m:funcPr>
                  <m:ctrlPr>
                    <a:rPr lang="en-US" sz="2000" b="1" i="1" kern="12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mbria Math" panose="02040503050406030204" pitchFamily="18" charset="0"/>
                      <a:ea typeface="Cambria Math" panose="02040503050406030204" pitchFamily="18" charset="0"/>
                    </a:rPr>
                  </m:ctrlPr>
                </m:funcPr>
                <m:fName>
                  <m:sSub>
                    <m:sSubPr>
                      <m:ctrlPr>
                        <a:rPr lang="en-US" sz="2000" b="1" i="1" kern="12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</m:ctrlPr>
                    </m:sSubPr>
                    <m:e>
                      <m:r>
                        <a:rPr lang="en-US" sz="2000" b="1" i="1" kern="12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𝒍𝒐𝒈</m:t>
                      </m:r>
                    </m:e>
                    <m:sub>
                      <m:r>
                        <a:rPr lang="en-US" sz="2000" b="1" i="1" kern="12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</m:sub>
                  </m:sSub>
                </m:fName>
                <m:e>
                  <m:r>
                    <a:rPr lang="en-US" sz="2000" b="1" i="1" kern="12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𝒇</m:t>
                  </m:r>
                  <m:r>
                    <a:rPr lang="en-US" sz="2000" b="1" i="1" kern="12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(</m:t>
                  </m:r>
                  <m:r>
                    <a:rPr lang="en-US" sz="2000" b="1" i="1" kern="12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𝒙</m:t>
                  </m:r>
                  <m:r>
                    <a:rPr lang="en-US" sz="2000" b="1" i="1" kern="12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)≥</m:t>
                  </m:r>
                  <m:func>
                    <m:funcPr>
                      <m:ctrlPr>
                        <a:rPr lang="en-US" sz="2000" b="1" i="1" kern="12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</m:ctrlPr>
                    </m:funcPr>
                    <m:fName>
                      <m:sSub>
                        <m:sSubPr>
                          <m:ctrlPr>
                            <a:rPr lang="en-US" sz="2000" b="1" i="1" kern="120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kern="120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𝒍𝒐𝒈</m:t>
                          </m:r>
                        </m:e>
                        <m:sub>
                          <m:r>
                            <a:rPr lang="en-US" sz="2000" b="1" i="1" kern="120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</m:sub>
                      </m:sSub>
                    </m:fName>
                    <m:e>
                      <m:r>
                        <a:rPr lang="en-US" sz="2000" b="1" i="1" kern="12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𝒈</m:t>
                      </m:r>
                      <m:d>
                        <m:dPr>
                          <m:ctrlPr>
                            <a:rPr lang="en-US" sz="2000" b="1" i="1" kern="120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1" i="1" kern="120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ru-RU" sz="2000" b="1" i="1" kern="12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e>
                  </m:func>
                </m:e>
              </m:func>
            </m:oMath>
          </a14:m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mbria Math" panose="02040503050406030204" pitchFamily="18" charset="0"/>
            </a:rPr>
            <a:t> </a:t>
          </a:r>
          <a14:m xmlns:a14="http://schemas.microsoft.com/office/drawing/2010/main">
            <m:oMath xmlns:m="http://schemas.openxmlformats.org/officeDocument/2006/math">
              <m:r>
                <a:rPr lang="ru-RU" sz="2000" b="1" i="1" kern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m:t>равносильно</m:t>
              </m:r>
              <m:r>
                <a:rPr lang="ru-RU" sz="2000" b="1" i="1" kern="12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m:t> системе</m:t>
              </m:r>
            </m:oMath>
          </a14:m>
          <a:endParaRPr lang="ru-RU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>
            <m:oMathPara xmlns:m="http://schemas.openxmlformats.org/officeDocument/2006/math">
              <m:oMathParaPr>
                <m:jc m:val="center"/>
              </m:oMathParaPr>
              <m:oMath xmlns:m="http://schemas.openxmlformats.org/officeDocument/2006/math">
                <m:r>
                  <a:rPr lang="en-US" sz="2000" b="1" i="1" kern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 Math" panose="02040503050406030204" pitchFamily="18" charset="0"/>
                    <a:ea typeface="Cambria Math" panose="02040503050406030204" pitchFamily="18" charset="0"/>
                  </a:rPr>
                  <m:t> </m:t>
                </m:r>
                <m:d>
                  <m:dPr>
                    <m:begChr m:val="{"/>
                    <m:endChr m:val=""/>
                    <m:ctrlPr>
                      <a:rPr lang="ru-RU" sz="2000" b="1" i="1" kern="12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</m:ctrlPr>
                  </m:dPr>
                  <m:e>
                    <m:eqArr>
                      <m:eqArrPr>
                        <m:ctrlPr>
                          <a:rPr lang="en-US" sz="2000" b="1" i="1" kern="120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eqArrPr>
                      <m:e>
                        <m:r>
                          <a:rPr lang="en-US" sz="2000" b="1" i="1" kern="120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𝒇</m:t>
                        </m:r>
                        <m:d>
                          <m:dPr>
                            <m:ctrlPr>
                              <a:rPr lang="en-US" sz="2000" b="1" i="1" kern="120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1" i="1" kern="120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  <m:r>
                          <a:rPr lang="en-US" sz="2000" b="1" i="1" kern="120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a:rPr lang="en-US" sz="2000" b="1" i="1" kern="120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𝒈</m:t>
                        </m:r>
                        <m:d>
                          <m:dPr>
                            <m:ctrlPr>
                              <a:rPr lang="en-US" sz="2000" b="1" i="1" kern="120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1" i="1" kern="120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  <m:r>
                          <a:rPr lang="en-US" sz="2000" b="1" i="1" kern="120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</m:e>
                      <m:e>
                        <m:r>
                          <a:rPr lang="en-US" sz="2000" b="1" i="1" kern="120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𝒇</m:t>
                        </m:r>
                        <m:r>
                          <a:rPr lang="en-US" sz="2000" b="1" i="1" kern="120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1" i="1" kern="120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  <m:r>
                          <a:rPr lang="en-US" sz="2000" b="1" i="1" kern="120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)&gt;</m:t>
                        </m:r>
                        <m:r>
                          <a:rPr lang="en-US" sz="2000" b="1" i="1" kern="120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  <m:r>
                          <a:rPr lang="en-US" sz="2000" b="1" i="1" kern="120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</m:e>
                    </m:eqArr>
                  </m:e>
                </m:d>
              </m:oMath>
            </m:oMathPara>
          </a14:m>
          <a:endParaRPr lang="en-US" sz="2000" b="1" kern="1200" dirty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/>
          </a:r>
          <a:br>
            <a:rPr lang="ru-RU" sz="2000" kern="1200" dirty="0"/>
          </a:br>
          <a:endParaRPr lang="ru-RU" sz="2000" kern="1200" dirty="0"/>
        </a:p>
      </dsp:txBody>
      <dsp:txXfrm>
        <a:off x="103663" y="2880273"/>
        <a:ext cx="9394979" cy="1916224"/>
      </dsp:txXfrm>
    </dsp:sp>
    <dsp:sp modelId="{006AC2AE-DE31-4238-9CAF-7A33A4EB4B95}">
      <dsp:nvSpPr>
        <dsp:cNvPr id="0" name=""/>
        <dsp:cNvSpPr/>
      </dsp:nvSpPr>
      <dsp:spPr>
        <a:xfrm>
          <a:off x="0" y="4900160"/>
          <a:ext cx="9602305" cy="3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73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Заметим, что условие </a:t>
          </a:r>
          <a:r>
            <a:rPr lang="en-US" sz="20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g</a:t>
          </a:r>
          <a14:m xmlns:a14="http://schemas.microsoft.com/office/drawing/2010/main">
            <m:oMath xmlns:m="http://schemas.openxmlformats.org/officeDocument/2006/math">
              <m:d>
                <m:dPr>
                  <m:ctrlPr>
                    <a:rPr lang="en-US" sz="2000" i="1" kern="120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</m:ctrlPr>
                </m:dPr>
                <m:e>
                  <m:r>
                    <a:rPr lang="en-US" sz="2000" i="1" kern="120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𝑥</m:t>
                  </m:r>
                </m:e>
              </m:d>
              <m:r>
                <a:rPr lang="en-US" sz="2000" i="1" kern="1200">
                  <a:latin typeface="Cambria Math" panose="02040503050406030204" pitchFamily="18" charset="0"/>
                  <a:ea typeface="Cambria Math" panose="02040503050406030204" pitchFamily="18" charset="0"/>
                </a:rPr>
                <m:t>&gt;0 </m:t>
              </m:r>
              <m:r>
                <m:rPr>
                  <m:nor/>
                </m:rPr>
                <a:rPr lang="ru-RU" sz="2000" kern="1200">
                  <a:latin typeface="Cambria Math" panose="02040503050406030204" pitchFamily="18" charset="0"/>
                  <a:ea typeface="Cambria Math" panose="02040503050406030204" pitchFamily="18" charset="0"/>
                </a:rPr>
                <m:t>учитывается автоматически в такой системе.</m:t>
              </m:r>
            </m:oMath>
          </a14:m>
          <a:endParaRPr lang="ru-RU" sz="2000" kern="1200" dirty="0"/>
        </a:p>
      </dsp:txBody>
      <dsp:txXfrm>
        <a:off x="0" y="4900160"/>
        <a:ext cx="9602305" cy="3312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3BC5DFD-D59C-4A78-9863-7389301FC12B}" type="datetime1">
              <a:rPr lang="ru-RU" smtClean="0"/>
              <a:t>22.08.2023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4360E59-1627-4404-ACC5-51C744AB0F2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62254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4772CC64-04AB-4F40-B370-C9EC22A15BA9}" type="datetime1">
              <a:rPr lang="ru-RU" smtClean="0"/>
              <a:t>22.08.2023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dirty="0" smtClean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841221E5-7225-48EB-A4EE-420E7BFCF70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66699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41221E5-7225-48EB-A4EE-420E7BFCF705}" type="slidenum">
              <a:rPr lang="ru-RU" smtClean="0"/>
              <a:pPr rtl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99060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41221E5-7225-48EB-A4EE-420E7BFCF705}" type="slidenum">
              <a:rPr lang="ru-RU" smtClean="0"/>
              <a:pPr rtl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0985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ltGray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ltGray">
          <a:xfrm>
            <a:off x="121888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 bwMode="gray">
          <a:xfrm>
            <a:off x="0" y="0"/>
            <a:ext cx="1218883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ru-RU" dirty="0"/>
          </a:p>
        </p:txBody>
      </p:sp>
      <p:cxnSp>
        <p:nvCxnSpPr>
          <p:cNvPr id="13" name="Прямая соединительная линия 12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ru-RU" dirty="0"/>
          </a:p>
        </p:txBody>
      </p:sp>
      <p:cxnSp>
        <p:nvCxnSpPr>
          <p:cNvPr id="15" name="Прямая соединительная линия 14"/>
          <p:cNvCxnSpPr/>
          <p:nvPr/>
        </p:nvCxnSpPr>
        <p:spPr bwMode="white">
          <a:xfrm>
            <a:off x="1218884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 bwMode="white">
          <a:xfrm>
            <a:off x="0" y="5631204"/>
            <a:ext cx="182832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и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121899" tIns="60949" rIns="121899" bIns="60949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28669" y="1600200"/>
            <a:ext cx="8329031" cy="2680127"/>
          </a:xfrm>
        </p:spPr>
        <p:txBody>
          <a:bodyPr rtlCol="0">
            <a:noAutofit/>
          </a:bodyPr>
          <a:lstStyle>
            <a:lvl1pPr>
              <a:defRPr sz="54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28669" y="4344915"/>
            <a:ext cx="7516442" cy="1116085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8E289087-3B90-4B7A-B0B3-663DF715D0C0}" type="datetime1">
              <a:rPr lang="ru-RU" smtClean="0"/>
              <a:t>22.08.2023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66412" y="6356351"/>
            <a:ext cx="609441" cy="365125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DC1BBB0-96F0-4077-A278-0F3FB5C104D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795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01BBC6F-1CE0-4655-9B16-DDAF1AD7C72C}" type="datetime1">
              <a:rPr lang="ru-RU" smtClean="0"/>
              <a:t>22.08.2023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553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 bwMode="black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 bwMode="gray">
          <a:xfrm>
            <a:off x="1216152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ru-RU" dirty="0"/>
          </a:p>
        </p:txBody>
      </p:sp>
      <p:cxnSp>
        <p:nvCxnSpPr>
          <p:cNvPr id="22" name="Прямая соединительная линия 21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ru-RU" dirty="0"/>
          </a:p>
        </p:txBody>
      </p:sp>
      <p:sp>
        <p:nvSpPr>
          <p:cNvPr id="18" name="Пи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121899" tIns="60949" rIns="121899" bIns="60949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cxnSp>
        <p:nvCxnSpPr>
          <p:cNvPr id="23" name="Прямая соединительная линия 22"/>
          <p:cNvCxnSpPr/>
          <p:nvPr/>
        </p:nvCxnSpPr>
        <p:spPr bwMode="white">
          <a:xfrm>
            <a:off x="1216152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 bwMode="black">
          <a:xfrm>
            <a:off x="11579384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 bwMode="gray">
          <a:xfrm>
            <a:off x="11274663" y="0"/>
            <a:ext cx="304721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 bwMode="gray">
          <a:xfrm>
            <a:off x="1218883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-2" y="0"/>
            <a:ext cx="1218883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 bwMode="ltGray">
          <a:xfrm>
            <a:off x="0" y="0"/>
            <a:ext cx="12188825" cy="6096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ru-RU" dirty="0"/>
          </a:p>
        </p:txBody>
      </p:sp>
      <p:cxnSp>
        <p:nvCxnSpPr>
          <p:cNvPr id="31" name="Прямая соединительная линия 30"/>
          <p:cNvCxnSpPr/>
          <p:nvPr/>
        </p:nvCxnSpPr>
        <p:spPr bwMode="white">
          <a:xfrm>
            <a:off x="11573293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/>
          <p:cNvSpPr/>
          <p:nvPr/>
        </p:nvSpPr>
        <p:spPr bwMode="black">
          <a:xfrm>
            <a:off x="0" y="0"/>
            <a:ext cx="1216152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ru-RU" dirty="0"/>
          </a:p>
        </p:txBody>
      </p:sp>
      <p:cxnSp>
        <p:nvCxnSpPr>
          <p:cNvPr id="33" name="Прямая соединительная линия 32"/>
          <p:cNvCxnSpPr/>
          <p:nvPr/>
        </p:nvCxnSpPr>
        <p:spPr bwMode="white">
          <a:xfrm>
            <a:off x="1218884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8613" y="1600201"/>
            <a:ext cx="8283272" cy="2654064"/>
          </a:xfrm>
        </p:spPr>
        <p:txBody>
          <a:bodyPr rtlCol="0" anchor="b">
            <a:normAutofit/>
          </a:bodyPr>
          <a:lstStyle>
            <a:lvl1pPr algn="l">
              <a:defRPr sz="5400" b="0" cap="none" baseline="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98613" y="4259996"/>
            <a:ext cx="7264623" cy="1150203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4A0BB48E-C38A-489F-B21D-27EBF8DA1A52}" type="datetime1">
              <a:rPr lang="ru-RU" smtClean="0"/>
              <a:t>22.08.2023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66571" y="6356351"/>
            <a:ext cx="609441" cy="365125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DC1BBB0-96F0-4077-A278-0F3FB5C104D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446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93436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61651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824002-8F04-447D-8224-40D7ED6840A4}" type="datetime1">
              <a:rPr lang="ru-RU" smtClean="0"/>
              <a:t>22.08.2023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911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93436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593436" y="2514706"/>
            <a:ext cx="4814586" cy="365749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57349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557349" y="2514600"/>
            <a:ext cx="4818888" cy="365556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A510220-7851-4877-87D8-65579BB1DD91}" type="datetime1">
              <a:rPr lang="ru-RU" smtClean="0"/>
              <a:t>22.08.2023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835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5D1B4D7-E962-4AD5-804D-44BB05D648F1}" type="datetime1">
              <a:rPr lang="ru-RU" smtClean="0"/>
              <a:t>22.08.2023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357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ltGray">
          <a:xfrm>
            <a:off x="626239" y="0"/>
            <a:ext cx="30472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ru-RU" dirty="0"/>
          </a:p>
        </p:txBody>
      </p:sp>
      <p:cxnSp>
        <p:nvCxnSpPr>
          <p:cNvPr id="7" name="Прямая соединительная линия 6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 bwMode="gray">
          <a:xfrm>
            <a:off x="10969942" y="0"/>
            <a:ext cx="922621" cy="6858000"/>
          </a:xfrm>
          <a:prstGeom prst="rect">
            <a:avLst/>
          </a:prstGeom>
          <a:solidFill>
            <a:schemeClr val="accent1">
              <a:lumMod val="75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 bwMode="black">
          <a:xfrm>
            <a:off x="11892563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5E49B0F-5FC4-452C-84B9-DC5DB8F7EAF7}" type="datetime1">
              <a:rPr lang="ru-RU" smtClean="0"/>
              <a:t>22.08.2023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7DC1BBB0-96F0-4077-A278-0F3FB5C104D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38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gray">
          <a:xfrm>
            <a:off x="621792" y="0"/>
            <a:ext cx="4147717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 bwMode="lt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ru-RU" dirty="0"/>
          </a:p>
        </p:txBody>
      </p:sp>
      <p:cxnSp>
        <p:nvCxnSpPr>
          <p:cNvPr id="10" name="Прямая соединительная линия 9"/>
          <p:cNvCxnSpPr/>
          <p:nvPr/>
        </p:nvCxnSpPr>
        <p:spPr bwMode="white">
          <a:xfrm>
            <a:off x="621792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>
          <a:xfrm>
            <a:off x="1074240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0251" y="482600"/>
            <a:ext cx="6195986" cy="5689600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white">
          <a:xfrm>
            <a:off x="1074240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C19F4E1-C9E2-4C86-91EE-CF98446AD814}" type="datetime1">
              <a:rPr lang="ru-RU" smtClean="0"/>
              <a:t>22.08.2023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804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 bwMode="ltGray">
          <a:xfrm>
            <a:off x="4875530" y="0"/>
            <a:ext cx="7017034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4240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 hasCustomPrompt="1"/>
          </p:nvPr>
        </p:nvSpPr>
        <p:spPr bwMode="auto">
          <a:xfrm>
            <a:off x="5180251" y="482600"/>
            <a:ext cx="6195986" cy="5689600"/>
          </a:xfrm>
          <a:ln w="1905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 rtl="0">
              <a:buNone/>
              <a:defRPr sz="2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dirty="0" smtClean="0"/>
              <a:t>Щелкните значок, чтобы добавить фото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4240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C544DC91-F540-462A-9952-3A556B4DB6D1}" type="datetime1">
              <a:rPr lang="ru-RU" smtClean="0"/>
              <a:t>22.08.2023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DC1BBB0-96F0-4077-A278-0F3FB5C104D3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0" name="Прямая соединительная линия 9"/>
          <p:cNvCxnSpPr/>
          <p:nvPr/>
        </p:nvCxnSpPr>
        <p:spPr bwMode="white">
          <a:xfrm>
            <a:off x="11879867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90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076F26-008E-40CD-B0DF-FD99CADBA164}" type="datetime1">
              <a:rPr lang="ru-RU" smtClean="0"/>
              <a:t>22.08.2023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088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black"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cxnSp>
        <p:nvCxnSpPr>
          <p:cNvPr id="11" name="Прямая соединительная линия 10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и"/>
          <p:cNvSpPr>
            <a:spLocks/>
          </p:cNvSpPr>
          <p:nvPr/>
        </p:nvSpPr>
        <p:spPr bwMode="white">
          <a:xfrm rot="5400000"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cxnSp>
        <p:nvCxnSpPr>
          <p:cNvPr id="14" name="Прямая соединительная линия 13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599612" y="685800"/>
            <a:ext cx="1787526" cy="5486400"/>
          </a:xfrm>
        </p:spPr>
        <p:txBody>
          <a:bodyPr vert="eaVert"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98613" y="685800"/>
            <a:ext cx="7848599" cy="5486400"/>
          </a:xfrm>
        </p:spPr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B20A7CE-0912-4C2F-926E-0DDC0C423B66}" type="datetime1">
              <a:rPr lang="ru-RU" smtClean="0"/>
              <a:t>22.08.2023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281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 bwMode="black"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cxnSp>
        <p:nvCxnSpPr>
          <p:cNvPr id="14" name="Прямая соединительная линия 13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и"/>
          <p:cNvSpPr>
            <a:spLocks/>
          </p:cNvSpPr>
          <p:nvPr/>
        </p:nvSpPr>
        <p:spPr bwMode="white">
          <a:xfrm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cxnSp>
        <p:nvCxnSpPr>
          <p:cNvPr id="16" name="Прямая соединительная линия 15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93436" y="1600200"/>
            <a:ext cx="9782801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dirty="0" smtClean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180250" y="6356351"/>
            <a:ext cx="1218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fld id="{A4F087A6-40E8-4131-BEAB-4F5033CC1517}" type="datetime1">
              <a:rPr lang="ru-RU" smtClean="0"/>
              <a:t>22.08.2023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595933" y="6356351"/>
            <a:ext cx="39740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766796" y="6356351"/>
            <a:ext cx="609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fld id="{7DC1BBB0-96F0-4077-A278-0F3FB5C104D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4322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400"/>
        </a:spcBef>
        <a:buFont typeface="Euphemia" pitchFamily="34" charset="0"/>
        <a:buChar char="›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126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84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44168" indent="-24688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0992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38028" y="1424383"/>
            <a:ext cx="8329031" cy="2680127"/>
          </a:xfrm>
        </p:spPr>
        <p:txBody>
          <a:bodyPr rtlCol="0"/>
          <a:lstStyle/>
          <a:p>
            <a:pPr algn="ctr" rtl="0"/>
            <a:r>
              <a:rPr lang="ru-RU" dirty="0" smtClean="0"/>
              <a:t>Решение логарифмических неравенств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5661248"/>
            <a:ext cx="1197868" cy="119675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17748" y="5877272"/>
            <a:ext cx="100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0676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Логарифмические неравенства </a:t>
            </a:r>
            <a:b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числовым основанием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93436" y="1600200"/>
            <a:ext cx="10189608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21804" y="764704"/>
            <a:ext cx="576064" cy="576064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21804" y="797718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Схема 5"/>
              <p:cNvGraphicFramePr/>
              <p:nvPr>
                <p:extLst>
                  <p:ext uri="{D42A27DB-BD31-4B8C-83A1-F6EECF244321}">
                    <p14:modId xmlns:p14="http://schemas.microsoft.com/office/powerpoint/2010/main" val="170425622"/>
                  </p:ext>
                </p:extLst>
              </p:nvPr>
            </p:nvGraphicFramePr>
            <p:xfrm>
              <a:off x="1773932" y="1340767"/>
              <a:ext cx="9602305" cy="5335871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 xmlns="">
          <p:graphicFrame>
            <p:nvGraphicFramePr>
              <p:cNvPr id="6" name="Схема 5"/>
              <p:cNvGraphicFramePr/>
              <p:nvPr>
                <p:extLst>
                  <p:ext uri="{D42A27DB-BD31-4B8C-83A1-F6EECF244321}">
                    <p14:modId xmlns:p14="http://schemas.microsoft.com/office/powerpoint/2010/main" val="170425622"/>
                  </p:ext>
                </p:extLst>
              </p:nvPr>
            </p:nvGraphicFramePr>
            <p:xfrm>
              <a:off x="1773932" y="1340767"/>
              <a:ext cx="9602305" cy="5335871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95800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701924" y="620688"/>
                <a:ext cx="8208912" cy="38009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ru-RU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f>
                                <m:f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ru-RU" i="0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den>
                              </m:f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4−</m:t>
                              </m:r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ru-RU" i="0">
                          <a:latin typeface="Cambria Math" panose="02040503050406030204" pitchFamily="18" charset="0"/>
                        </a:rPr>
                        <m:t>−1≥</m:t>
                      </m:r>
                      <m:func>
                        <m:func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ru-RU" i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f>
                                <m:f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ru-RU" i="0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den>
                              </m:f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16−</m:t>
                              </m:r>
                              <m:sSup>
                                <m:sSup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ru-RU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</m:func>
                    </m:oMath>
                  </m:oMathPara>
                </a14:m>
                <a:endParaRPr lang="en-US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f>
                                <m:f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den>
                              </m:f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7</m:t>
                                      </m:r>
                                    </m:den>
                                  </m:f>
                                </m:sub>
                              </m:sSub>
                            </m:fName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func>
                        </m:e>
                      </m:func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f>
                                <m:f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7</m:t>
                                  </m:r>
                                </m:den>
                              </m:f>
                            </m:sub>
                          </m:sSub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((4−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)(4+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))</m:t>
                      </m:r>
                    </m:oMath>
                  </m:oMathPara>
                </a14:m>
                <a:endParaRPr lang="ru-RU" b="0" dirty="0" smtClean="0">
                  <a:ea typeface="Cambria Math" panose="02040503050406030204" pitchFamily="18" charset="0"/>
                </a:endParaRPr>
              </a:p>
              <a:p>
                <a:endParaRPr lang="en-US" b="0" dirty="0" smtClean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f>
                                <m:f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den>
                              </m:f>
                            </m:sub>
                          </m:sSub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(7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≥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7</m:t>
                                      </m:r>
                                    </m:den>
                                  </m:f>
                                </m:sub>
                              </m:sSub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ru-RU" dirty="0" smtClean="0"/>
              </a:p>
              <a:p>
                <a:r>
                  <a:rPr lang="en-US" dirty="0" smtClean="0"/>
                  <a:t>                           </a:t>
                </a:r>
                <a:r>
                  <a:rPr lang="ru-RU" dirty="0" smtClean="0"/>
                  <a:t>            </a:t>
                </a:r>
                <a:r>
                  <a:rPr lang="ru-RU" sz="12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Используем, что </a:t>
                </a:r>
                <a14:m>
                  <m:oMath xmlns:m="http://schemas.openxmlformats.org/officeDocument/2006/math">
                    <m:r>
                      <a:rPr lang="en-US" sz="12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𝟒</m:t>
                    </m:r>
                    <m:r>
                      <a:rPr lang="en-US" sz="12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12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12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en-US" sz="12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ru-RU" sz="12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!</a:t>
                </a:r>
                <a:r>
                  <a:rPr lang="en-US" sz="12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                     </a:t>
                </a:r>
                <a:endParaRPr lang="en-US" sz="1200" b="1" dirty="0" smtClean="0"/>
              </a:p>
              <a:p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≤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&gt;0;                               </m:t>
                            </m:r>
                          </m:e>
                        </m:eqAr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ru-R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         </m:t>
                        </m:r>
                        <m:d>
                          <m:dPr>
                            <m:begChr m:val="{"/>
                            <m:endChr m:val="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eqArr>
                              <m:eqArr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7≤4+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&gt;0;</m:t>
                                </m:r>
                              </m:e>
                            </m:eqAr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ru-RU" b="0" i="1" smtClean="0">
                        <a:latin typeface="Cambria Math" panose="02040503050406030204" pitchFamily="18" charset="0"/>
                      </a:rPr>
                      <m:t>             </m:t>
                    </m:r>
                    <m:d>
                      <m:dPr>
                        <m:begChr m:val="{"/>
                        <m:endChr m:val="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≥3,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&lt;4.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b="0" dirty="0" smtClean="0"/>
                  <a:t>       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&lt;4.</m:t>
                    </m:r>
                  </m:oMath>
                </a14:m>
                <a:endParaRPr lang="en-US" b="0" dirty="0" smtClean="0"/>
              </a:p>
              <a:p>
                <a:endParaRPr lang="en-US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b="0" i="0" smtClean="0">
                          <a:latin typeface="Cambria Math" panose="02040503050406030204" pitchFamily="18" charset="0"/>
                        </a:rPr>
                        <m:t>Ответ: </m:t>
                      </m:r>
                      <m:d>
                        <m:dPr>
                          <m:begChr m:val="[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3;4</m:t>
                          </m:r>
                        </m:e>
                      </m:d>
                      <m:r>
                        <a:rPr lang="ru-RU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 smtClean="0"/>
              </a:p>
              <a:p>
                <a:endParaRPr lang="en-US" dirty="0" smtClean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1924" y="620688"/>
                <a:ext cx="8208912" cy="3800977"/>
              </a:xfrm>
              <a:prstGeom prst="rect">
                <a:avLst/>
              </a:prstGeom>
              <a:blipFill>
                <a:blip r:embed="rId3"/>
                <a:stretch>
                  <a:fillRect l="-13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Двойная стрелка влево/вправо 2"/>
          <p:cNvSpPr/>
          <p:nvPr/>
        </p:nvSpPr>
        <p:spPr>
          <a:xfrm>
            <a:off x="4510236" y="2852936"/>
            <a:ext cx="432048" cy="144016"/>
          </a:xfrm>
          <a:prstGeom prst="left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Двойная стрелка влево/вправо 3"/>
          <p:cNvSpPr/>
          <p:nvPr/>
        </p:nvSpPr>
        <p:spPr>
          <a:xfrm>
            <a:off x="6382444" y="2852936"/>
            <a:ext cx="432048" cy="144016"/>
          </a:xfrm>
          <a:prstGeom prst="left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Двойная стрелка влево/вправо 4"/>
          <p:cNvSpPr/>
          <p:nvPr/>
        </p:nvSpPr>
        <p:spPr>
          <a:xfrm>
            <a:off x="7750596" y="2853480"/>
            <a:ext cx="432048" cy="144016"/>
          </a:xfrm>
          <a:prstGeom prst="left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3286100" y="2377160"/>
            <a:ext cx="144016" cy="28803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2133972" y="2377160"/>
            <a:ext cx="144016" cy="28803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862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629916" y="535033"/>
                <a:ext cx="9782801" cy="4572000"/>
              </a:xfrm>
            </p:spPr>
            <p:txBody>
              <a:bodyPr>
                <a:normAutofit fontScale="47500" lnSpcReduction="2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300" i="1" smtClean="0">
                          <a:latin typeface="Cambria Math" panose="02040503050406030204" pitchFamily="18" charset="0"/>
                        </a:rPr>
                        <m:t>2</m:t>
                      </m:r>
                      <m:func>
                        <m:funcPr>
                          <m:ctrlPr>
                            <a:rPr lang="en-US" sz="33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33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33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33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en-US" sz="33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300" i="1">
                                  <a:latin typeface="Cambria Math" panose="02040503050406030204" pitchFamily="18" charset="0"/>
                                </a:rPr>
                                <m:t>1−2</m:t>
                              </m:r>
                              <m:r>
                                <a:rPr lang="en-US" sz="33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3300" i="1">
                              <a:latin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US" sz="33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sz="33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330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sz="33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33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lang="en-US" sz="33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33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33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US" sz="3300" i="1">
                                  <a:latin typeface="Cambria Math" panose="02040503050406030204" pitchFamily="18" charset="0"/>
                                </a:rPr>
                                <m:t>−2)</m:t>
                              </m:r>
                            </m:fName>
                            <m:e>
                              <m:r>
                                <a:rPr lang="en-US" sz="33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≤ </m:t>
                              </m:r>
                              <m:func>
                                <m:funcPr>
                                  <m:ctrlPr>
                                    <a:rPr lang="en-US" sz="3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b>
                                    <m:sSubPr>
                                      <m:ctrlPr>
                                        <a:rPr lang="en-US" sz="33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330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log</m:t>
                                      </m:r>
                                    </m:e>
                                    <m:sub>
                                      <m:r>
                                        <a:rPr lang="en-US" sz="33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fName>
                                <m:e>
                                  <m:r>
                                    <a:rPr lang="en-US" sz="3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(4</m:t>
                                  </m:r>
                                  <m:sSup>
                                    <m:sSupPr>
                                      <m:ctrlPr>
                                        <a:rPr lang="en-US" sz="33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33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33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3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+6</m:t>
                                  </m:r>
                                  <m:r>
                                    <a:rPr lang="en-US" sz="3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3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−1)</m:t>
                                  </m:r>
                                </m:e>
                              </m:func>
                            </m:e>
                          </m:func>
                        </m:e>
                      </m:func>
                    </m:oMath>
                  </m:oMathPara>
                </a14:m>
                <a:endParaRPr lang="en-US" sz="33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ru-RU" sz="33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ru-RU" sz="33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ru-RU" sz="33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1−2</m:t>
                            </m:r>
                            <m:r>
                              <a:rPr lang="en-US" sz="33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33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&gt;0,</m:t>
                            </m:r>
                          </m:e>
                          <m:e>
                            <m:func>
                              <m:funcPr>
                                <m:ctrlPr>
                                  <a:rPr lang="en-US" sz="33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sSub>
                                  <m:sSubPr>
                                    <m:ctrlPr>
                                      <a:rPr lang="en-US" sz="33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33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log</m:t>
                                    </m:r>
                                  </m:e>
                                  <m:sub>
                                    <m:r>
                                      <a:rPr lang="en-US" sz="33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fName>
                              <m:e>
                                <m:sSup>
                                  <m:sSupPr>
                                    <m:ctrlPr>
                                      <a:rPr lang="en-US" sz="33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33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(1−2</m:t>
                                    </m:r>
                                    <m:r>
                                      <a:rPr lang="en-US" sz="33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33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sz="33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33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func>
                                  <m:funcPr>
                                    <m:ctrlPr>
                                      <a:rPr lang="en-US" sz="3300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sSub>
                                      <m:sSubPr>
                                        <m:ctrlPr>
                                          <a:rPr lang="en-US" sz="33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3300">
                                            <a:latin typeface="Cambria Math" panose="02040503050406030204" pitchFamily="18" charset="0"/>
                                          </a:rPr>
                                          <m:t>log</m:t>
                                        </m:r>
                                      </m:e>
                                      <m:sub>
                                        <m:r>
                                          <a:rPr lang="en-US" sz="33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en-US" sz="33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f>
                                      <m:fPr>
                                        <m:ctrlPr>
                                          <a:rPr lang="en-US" sz="33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33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sz="33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den>
                                    </m:f>
                                    <m:r>
                                      <a:rPr lang="en-US" sz="3300" i="1">
                                        <a:latin typeface="Cambria Math" panose="02040503050406030204" pitchFamily="18" charset="0"/>
                                      </a:rPr>
                                      <m:t>−2)</m:t>
                                    </m:r>
                                  </m:fName>
                                  <m:e>
                                    <m:r>
                                      <a:rPr lang="en-US" sz="33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≤ </m:t>
                                    </m:r>
                                    <m:func>
                                      <m:funcPr>
                                        <m:ctrlPr>
                                          <a:rPr lang="en-US" sz="33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sSub>
                                          <m:sSubPr>
                                            <m:ctrlPr>
                                              <a:rPr lang="en-US" sz="33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330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log</m:t>
                                            </m:r>
                                          </m:e>
                                          <m:sub>
                                            <m:r>
                                              <a:rPr lang="en-US" sz="33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fName>
                                      <m:e>
                                        <m:d>
                                          <m:dPr>
                                            <m:ctrlPr>
                                              <a:rPr lang="en-US" sz="33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33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4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en-US" sz="33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33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sz="33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sup>
                                            </m:sSup>
                                            <m:r>
                                              <a:rPr lang="en-US" sz="33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+6</m:t>
                                            </m:r>
                                            <m:r>
                                              <a:rPr lang="en-US" sz="33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  <m:r>
                                              <a:rPr lang="en-US" sz="33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−1</m:t>
                                            </m:r>
                                          </m:e>
                                        </m:d>
                                        <m:r>
                                          <a:rPr lang="en-US" sz="33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;</m:t>
                                        </m:r>
                                      </m:e>
                                    </m:func>
                                  </m:e>
                                </m:func>
                              </m:e>
                            </m:func>
                          </m:e>
                        </m:eqArr>
                        <m:r>
                          <a:rPr lang="en-US" sz="33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              </m:t>
                        </m:r>
                        <m:d>
                          <m:dPr>
                            <m:begChr m:val="{"/>
                            <m:endChr m:val=""/>
                            <m:ctrlPr>
                              <a:rPr lang="en-US" sz="33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eqArr>
                              <m:eqArrPr>
                                <m:ctrlPr>
                                  <a:rPr lang="en-US" sz="33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lang="en-US" sz="33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1−2</m:t>
                                </m:r>
                                <m:r>
                                  <a:rPr lang="en-US" sz="33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33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&gt;0,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sz="33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33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33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den>
                                </m:f>
                                <m:r>
                                  <a:rPr lang="en-US" sz="33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−2&gt;0,</m:t>
                                </m:r>
                              </m:e>
                              <m:e>
                                <m:r>
                                  <a:rPr lang="en-US" sz="33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33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−2</m:t>
                                </m:r>
                                <m:sSup>
                                  <m:sSupPr>
                                    <m:ctrlPr>
                                      <a:rPr lang="en-US" sz="33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33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33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33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US" sz="33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  <m:sSup>
                                  <m:sSupPr>
                                    <m:ctrlPr>
                                      <a:rPr lang="en-US" sz="33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33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33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33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+6</m:t>
                                </m:r>
                                <m:r>
                                  <a:rPr lang="en-US" sz="33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33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−1;               </m:t>
                                </m:r>
                              </m:e>
                            </m:eqArr>
                            <m:r>
                              <a:rPr lang="en-US" sz="33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         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33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</a:t>
                </a: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sz="33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33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33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1−2</m:t>
                            </m:r>
                            <m:r>
                              <a:rPr lang="en-US" sz="33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33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&gt;0,</m:t>
                            </m:r>
                          </m:e>
                          <m:e>
                            <m:f>
                              <m:fPr>
                                <m:ctrlPr>
                                  <a:rPr lang="en-US" sz="33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33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1−2</m:t>
                                </m:r>
                                <m:r>
                                  <a:rPr lang="en-US" sz="33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num>
                              <m:den>
                                <m:r>
                                  <a:rPr lang="en-US" sz="33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den>
                            </m:f>
                            <m:r>
                              <a:rPr lang="en-US" sz="33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&gt;</m:t>
                            </m:r>
                            <m:r>
                              <a:rPr lang="en-US" sz="33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0,</m:t>
                            </m:r>
                          </m:e>
                          <m:e>
                            <m:r>
                              <a:rPr lang="en-US" sz="33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</m:t>
                            </m:r>
                            <m:sSup>
                              <m:sSupPr>
                                <m:ctrlPr>
                                  <a:rPr lang="en-US" sz="33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33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33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33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+5</m:t>
                            </m:r>
                            <m:r>
                              <a:rPr lang="en-US" sz="33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33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−1≥0;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33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sz="33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33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33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33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&lt;0,5,</m:t>
                            </m:r>
                          </m:e>
                          <m:e>
                            <m:r>
                              <a:rPr lang="en-US" sz="33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33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&gt;0,</m:t>
                            </m:r>
                          </m:e>
                          <m:e>
                            <m:r>
                              <a:rPr lang="en-US" sz="33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</m:t>
                            </m:r>
                            <m:d>
                              <m:dPr>
                                <m:ctrlPr>
                                  <a:rPr lang="en-US" sz="33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33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33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33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33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33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e>
                            </m:d>
                            <m:d>
                              <m:dPr>
                                <m:ctrlPr>
                                  <a:rPr lang="en-US" sz="33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33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33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d>
                            <m:r>
                              <a:rPr lang="en-US" sz="33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≥0;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33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sz="33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33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33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33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&lt;0,5,</m:t>
                            </m:r>
                          </m:e>
                          <m:e>
                            <m:r>
                              <a:rPr lang="en-US" sz="33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33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&gt;0,</m:t>
                            </m:r>
                          </m:e>
                          <m:e>
                            <m:d>
                              <m:dPr>
                                <m:begChr m:val="["/>
                                <m:endChr m:val=""/>
                                <m:ctrlPr>
                                  <a:rPr lang="en-US" sz="33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eqArr>
                                  <m:eqArrPr>
                                    <m:ctrlPr>
                                      <a:rPr lang="en-US" sz="33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sz="33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33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≤−1,</m:t>
                                    </m:r>
                                  </m:e>
                                  <m:e>
                                    <m:r>
                                      <a:rPr lang="en-US" sz="33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33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≥</m:t>
                                    </m:r>
                                    <m:f>
                                      <m:fPr>
                                        <m:ctrlPr>
                                          <a:rPr lang="en-US" sz="3300" b="0" i="1" dirty="0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3300" b="0" i="1" dirty="0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sz="3300" b="0" i="1" dirty="0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6</m:t>
                                        </m:r>
                                      </m:den>
                                    </m:f>
                                  </m:e>
                                </m:eqArr>
                              </m:e>
                            </m:d>
                          </m:e>
                        </m:eqArr>
                      </m:e>
                    </m:d>
                  </m:oMath>
                </a14:m>
                <a:r>
                  <a:rPr lang="en-US" sz="33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3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3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3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US" sz="33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33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33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n-US" sz="33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3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3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33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</a:t>
                </a:r>
                <a:r>
                  <a:rPr lang="en-US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</a:t>
                </a:r>
                <a:endParaRPr lang="ru-RU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 algn="r">
                  <a:buNone/>
                </a:pPr>
                <a:r>
                  <a:rPr lang="ru-RU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Используем, что </a:t>
                </a:r>
                <a:r>
                  <a:rPr lang="en-US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1-2x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en-US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ru-RU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!</a:t>
                </a:r>
                <a:endParaRPr lang="ru-RU" dirty="0"/>
              </a:p>
              <a:p>
                <a:pPr marL="0" indent="0" algn="r">
                  <a:buNone/>
                </a:pPr>
                <a:endParaRPr lang="en-US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ru-RU" sz="34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Ответ: </a:t>
                </a:r>
                <a:r>
                  <a:rPr lang="en-US" sz="34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[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US" sz="3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; </m:t>
                    </m:r>
                    <m:f>
                      <m:fPr>
                        <m:ctrlPr>
                          <a:rPr lang="en-US" sz="3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3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).</m:t>
                    </m:r>
                  </m:oMath>
                </a14:m>
                <a:endParaRPr lang="en-US" sz="34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29916" y="535033"/>
                <a:ext cx="9782801" cy="4572000"/>
              </a:xfrm>
              <a:blipFill>
                <a:blip r:embed="rId2"/>
                <a:stretch>
                  <a:fillRect l="-312" r="-37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621804" y="764704"/>
            <a:ext cx="576064" cy="576064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21804" y="797718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Двойная стрелка влево/вправо 1"/>
          <p:cNvSpPr/>
          <p:nvPr/>
        </p:nvSpPr>
        <p:spPr>
          <a:xfrm>
            <a:off x="6521316" y="1340768"/>
            <a:ext cx="504056" cy="144016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Двойная стрелка влево/вправо 5"/>
          <p:cNvSpPr/>
          <p:nvPr/>
        </p:nvSpPr>
        <p:spPr>
          <a:xfrm>
            <a:off x="9190756" y="1340768"/>
            <a:ext cx="504056" cy="144016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Двойная стрелка влево/вправо 6"/>
          <p:cNvSpPr/>
          <p:nvPr/>
        </p:nvSpPr>
        <p:spPr>
          <a:xfrm>
            <a:off x="8139067" y="2452185"/>
            <a:ext cx="504056" cy="144016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Двойная стрелка влево/вправо 7"/>
          <p:cNvSpPr/>
          <p:nvPr/>
        </p:nvSpPr>
        <p:spPr>
          <a:xfrm>
            <a:off x="6421688" y="2380177"/>
            <a:ext cx="504056" cy="144016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Двойная стрелка влево/вправо 8"/>
          <p:cNvSpPr/>
          <p:nvPr/>
        </p:nvSpPr>
        <p:spPr>
          <a:xfrm>
            <a:off x="3430116" y="2420888"/>
            <a:ext cx="504056" cy="144016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Двойная стрелка влево/вправо 9"/>
          <p:cNvSpPr/>
          <p:nvPr/>
        </p:nvSpPr>
        <p:spPr>
          <a:xfrm>
            <a:off x="1208681" y="2420888"/>
            <a:ext cx="504056" cy="144016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2175382" y="2186205"/>
            <a:ext cx="82821" cy="26598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979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Овал 18"/>
          <p:cNvSpPr/>
          <p:nvPr/>
        </p:nvSpPr>
        <p:spPr>
          <a:xfrm>
            <a:off x="3862164" y="3543312"/>
            <a:ext cx="1368152" cy="389744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701924" y="332656"/>
                <a:ext cx="9782801" cy="6525344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1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1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21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0,5</m:t>
                              </m:r>
                            </m:sub>
                          </m:sSub>
                        </m:fName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(12−6</m:t>
                          </m:r>
                          <m:r>
                            <a:rPr lang="en-US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)≥</m:t>
                          </m:r>
                          <m:func>
                            <m:funcPr>
                              <m:ctrlPr>
                                <a:rPr lang="en-US" sz="21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sz="21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sz="21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0,5</m:t>
                                  </m:r>
                                </m:sub>
                              </m:sSub>
                            </m:fName>
                            <m:e>
                              <m:d>
                                <m:dPr>
                                  <m:ctrlPr>
                                    <a:rPr lang="en-US" sz="21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1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1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1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21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−6</m:t>
                                  </m:r>
                                  <m:r>
                                    <a:rPr lang="en-US" sz="21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1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+8</m:t>
                                  </m:r>
                                </m:e>
                              </m:d>
                              <m:r>
                                <a:rPr lang="en-US" sz="21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US" sz="21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b>
                                    <m:sSubPr>
                                      <m:ctrlPr>
                                        <a:rPr lang="en-US" sz="21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10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log</m:t>
                                      </m:r>
                                    </m:e>
                                    <m:sub>
                                      <m:r>
                                        <a:rPr lang="en-US" sz="21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0,5</m:t>
                                      </m:r>
                                    </m:sub>
                                  </m:sSub>
                                </m:fName>
                                <m:e>
                                  <m:r>
                                    <a:rPr lang="en-US" sz="21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1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1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+3)</m:t>
                                  </m:r>
                                </m:e>
                              </m:func>
                            </m:e>
                          </m:func>
                        </m:e>
                      </m:func>
                    </m:oMath>
                  </m:oMathPara>
                </a14:m>
                <a:endParaRPr lang="en-US" sz="2100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sz="2100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1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21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10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0,5</m:t>
                            </m:r>
                          </m:sub>
                        </m:sSub>
                      </m:fName>
                      <m:e>
                        <m:r>
                          <a:rPr lang="en-US" sz="21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(−6</m:t>
                        </m:r>
                        <m:d>
                          <m:dPr>
                            <m:ctrlP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−2</m:t>
                            </m:r>
                          </m:e>
                        </m:d>
                        <m:r>
                          <a:rPr lang="en-US" sz="21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)≥</m:t>
                        </m:r>
                        <m:func>
                          <m:funcPr>
                            <m:ctrlP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sz="21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1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0,5</m:t>
                                </m:r>
                              </m:sub>
                            </m:sSub>
                          </m:fName>
                          <m:e>
                            <m:d>
                              <m:dPr>
                                <m:ctrlPr>
                                  <a:rPr lang="en-US" sz="21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ctrlPr>
                                      <a:rPr lang="en-US" sz="21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1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21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−2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lang="en-US" sz="21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1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21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−4</m:t>
                                    </m:r>
                                  </m:e>
                                </m:d>
                              </m:e>
                            </m:d>
                            <m: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func>
                              <m:funcPr>
                                <m:ctrlPr>
                                  <a:rPr lang="en-US" sz="21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uncPr>
                              <m:fName>
                                <m:sSub>
                                  <m:sSubPr>
                                    <m:ctrlPr>
                                      <a:rPr lang="en-US" sz="21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1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log</m:t>
                                    </m:r>
                                  </m:e>
                                  <m:sub>
                                    <m:r>
                                      <a:rPr lang="en-US" sz="21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0,5</m:t>
                                    </m:r>
                                  </m:sub>
                                </m:sSub>
                              </m:fName>
                              <m:e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(</m:t>
                                </m:r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+3)</m:t>
                                </m:r>
                              </m:e>
                            </m:func>
                          </m:e>
                        </m:func>
                      </m:e>
                    </m:func>
                  </m:oMath>
                </a14:m>
                <a:endParaRPr lang="en-US" sz="2100" dirty="0" smtClean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sz="2100" dirty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   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sz="21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1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eqArrPr>
                          <m:e>
                            <m: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(</m:t>
                            </m:r>
                            <m: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−2)(</m:t>
                            </m:r>
                            <m: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−4)&gt;0,</m:t>
                            </m:r>
                          </m:e>
                          <m:e>
                            <m: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+3&gt;0,</m:t>
                            </m:r>
                          </m:e>
                          <m:e>
                            <m:func>
                              <m:funcPr>
                                <m:ctrlPr>
                                  <a:rPr lang="en-US" sz="21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uncPr>
                              <m:fName>
                                <m:sSub>
                                  <m:sSubPr>
                                    <m:ctrlPr>
                                      <a:rPr lang="en-US" sz="21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10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log</m:t>
                                    </m:r>
                                  </m:e>
                                  <m:sub>
                                    <m:r>
                                      <a:rPr lang="en-US" sz="21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0,5</m:t>
                                    </m:r>
                                  </m:sub>
                                </m:sSub>
                              </m:fName>
                              <m:e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(−6</m:t>
                                </m:r>
                                <m:d>
                                  <m:dPr>
                                    <m:ctrlPr>
                                      <a:rPr lang="en-US" sz="21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1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21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−2</m:t>
                                    </m:r>
                                  </m:e>
                                </m:d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)≥</m:t>
                                </m:r>
                                <m:func>
                                  <m:funcPr>
                                    <m:ctrlPr>
                                      <a:rPr lang="en-US" sz="21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uncPr>
                                  <m:fName>
                                    <m:sSub>
                                      <m:sSubPr>
                                        <m:ctrlPr>
                                          <a:rPr lang="en-US" sz="21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2100" b="0" i="0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log</m:t>
                                        </m:r>
                                      </m:e>
                                      <m:sub>
                                        <m:r>
                                          <a:rPr lang="en-US" sz="21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0,5</m:t>
                                        </m:r>
                                      </m:sub>
                                    </m:sSub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sz="21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dPr>
                                      <m:e>
                                        <m:d>
                                          <m:dPr>
                                            <m:ctrlPr>
                                              <a:rPr lang="en-US" sz="21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21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𝑥</m:t>
                                            </m:r>
                                            <m:r>
                                              <a:rPr lang="en-US" sz="21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−2</m:t>
                                            </m:r>
                                          </m:e>
                                        </m:d>
                                        <m:d>
                                          <m:dPr>
                                            <m:ctrlPr>
                                              <a:rPr lang="en-US" sz="21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21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𝑥</m:t>
                                            </m:r>
                                            <m:r>
                                              <a:rPr lang="en-US" sz="21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−4</m:t>
                                            </m:r>
                                          </m:e>
                                        </m:d>
                                        <m:d>
                                          <m:dPr>
                                            <m:ctrlPr>
                                              <a:rPr lang="en-US" sz="21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21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𝑥</m:t>
                                            </m:r>
                                            <m:r>
                                              <a:rPr lang="en-US" sz="21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+3</m:t>
                                            </m:r>
                                          </m:e>
                                        </m:d>
                                      </m:e>
                                    </m:d>
                                    <m:r>
                                      <a:rPr lang="en-US" sz="21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;</m:t>
                                    </m:r>
                                  </m:e>
                                </m:func>
                              </m:e>
                            </m:func>
                          </m:e>
                        </m:eqArr>
                      </m:e>
                    </m:d>
                  </m:oMath>
                </a14:m>
                <a:endParaRPr lang="en-US" sz="2100" dirty="0" smtClean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sz="2100" dirty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      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sz="21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eqArrPr>
                          <m:e>
                            <m: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(</m:t>
                            </m:r>
                            <m: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−2)(</m:t>
                            </m:r>
                            <m: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−4)&gt;0,</m:t>
                            </m:r>
                          </m:e>
                          <m:e>
                            <m: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+3&gt;0,</m:t>
                            </m:r>
                          </m:e>
                          <m:e>
                            <m: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−6</m:t>
                            </m:r>
                            <m:d>
                              <m:dPr>
                                <m:ctrlPr>
                                  <a:rPr lang="en-US" sz="21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−2</m:t>
                                </m:r>
                              </m:e>
                            </m:d>
                            <m: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≤</m:t>
                            </m:r>
                            <m:d>
                              <m:dPr>
                                <m:ctrlPr>
                                  <a:rPr lang="en-US" sz="21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−2</m:t>
                                </m:r>
                              </m:e>
                            </m:d>
                            <m:d>
                              <m:dPr>
                                <m:ctrlPr>
                                  <a:rPr lang="en-US" sz="21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−4</m:t>
                                </m:r>
                              </m:e>
                            </m:d>
                            <m:d>
                              <m:dPr>
                                <m:ctrlPr>
                                  <a:rPr lang="en-US" sz="21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+3</m:t>
                                </m:r>
                              </m:e>
                            </m:d>
                            <m: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,</m:t>
                            </m:r>
                          </m:e>
                          <m:e>
                            <m: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−6</m:t>
                            </m:r>
                            <m:d>
                              <m:dPr>
                                <m:ctrlPr>
                                  <a:rPr lang="en-US" sz="21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−2</m:t>
                                </m:r>
                              </m:e>
                            </m:d>
                            <m: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   &gt;0;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2100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              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sz="21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1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eqArrPr>
                          <m:e>
                            <m:r>
                              <a:rPr lang="en-US" sz="21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sz="21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−4&lt;0,</m:t>
                            </m:r>
                          </m:e>
                          <m:e>
                            <m:r>
                              <a:rPr lang="en-US" sz="21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sz="21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+3&gt;0,</m:t>
                            </m:r>
                          </m:e>
                          <m:e>
                            <m:r>
                              <a:rPr lang="en-US" sz="21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−6≥</m:t>
                            </m:r>
                            <m:d>
                              <m:dPr>
                                <m:ctrlPr>
                                  <a:rPr lang="en-US" sz="2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en-US" sz="2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−4</m:t>
                                </m:r>
                              </m:e>
                            </m:d>
                            <m:d>
                              <m:dPr>
                                <m:ctrlPr>
                                  <a:rPr lang="en-US" sz="2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en-US" sz="21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+3</m:t>
                                </m:r>
                              </m:e>
                            </m:d>
                            <m:r>
                              <a:rPr lang="en-US" sz="21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,</m:t>
                            </m:r>
                          </m:e>
                          <m:e>
                            <m:r>
                              <a:rPr lang="en-US" sz="21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sz="21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−2&lt;0;</m:t>
                            </m:r>
                          </m:e>
                        </m:eqArr>
                      </m:e>
                    </m:d>
                  </m:oMath>
                </a14:m>
                <a:endParaRPr lang="en-US" sz="2100" dirty="0" smtClean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sz="2100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          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sz="21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eqArrPr>
                          <m:e>
                            <m: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&lt;4,</m:t>
                            </m:r>
                          </m:e>
                          <m:e>
                            <m: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&gt;−3,</m:t>
                            </m:r>
                          </m:e>
                          <m:e>
                            <m:sSup>
                              <m:sSupPr>
                                <m:ctrlPr>
                                  <a:rPr lang="en-US" sz="21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−6≤0,</m:t>
                            </m:r>
                          </m:e>
                          <m:e>
                            <m: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&lt;2;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2100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            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sz="21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1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eqArrPr>
                          <m:e>
                            <m:r>
                              <a:rPr lang="en-US" sz="21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−3&lt;</m:t>
                            </m:r>
                            <m:r>
                              <a:rPr lang="en-US" sz="21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sz="21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&lt;2,</m:t>
                            </m:r>
                          </m:e>
                          <m:e>
                            <m:r>
                              <a:rPr lang="en-US" sz="21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(</m:t>
                            </m:r>
                            <m:r>
                              <a:rPr lang="en-US" sz="21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sz="21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−3)(</m:t>
                            </m:r>
                            <m:r>
                              <a:rPr lang="en-US" sz="21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sz="21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+2)≤0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2100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                   -2</a:t>
                </a:r>
                <a14:m>
                  <m:oMath xmlns:m="http://schemas.openxmlformats.org/officeDocument/2006/math">
                    <m:r>
                      <a:rPr lang="en-US" sz="21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≤</m:t>
                    </m:r>
                    <m:r>
                      <a:rPr lang="en-US" sz="2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&lt;2</m:t>
                    </m:r>
                  </m:oMath>
                </a14:m>
                <a:endParaRPr lang="en-US" sz="2100" dirty="0" smtClean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0" indent="0" algn="r">
                  <a:buNone/>
                </a:pPr>
                <a:r>
                  <a:rPr lang="ru-RU" sz="16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Используем, что </a:t>
                </a:r>
                <a:r>
                  <a:rPr lang="en-US" sz="16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x-2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sz="16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ru-RU" sz="16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!</a:t>
                </a:r>
                <a:endParaRPr lang="ru-RU" sz="1600" dirty="0"/>
              </a:p>
              <a:p>
                <a:pPr marL="0" indent="0">
                  <a:buNone/>
                </a:pPr>
                <a:r>
                  <a:rPr lang="ru-RU" sz="2100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Ответ</a:t>
                </a:r>
                <a:r>
                  <a:rPr lang="ru-RU" sz="2100" dirty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: </a:t>
                </a:r>
                <a:r>
                  <a:rPr lang="en-US" sz="2100" dirty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[-2; 2).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01924" y="332656"/>
                <a:ext cx="9782801" cy="6525344"/>
              </a:xfrm>
              <a:blipFill>
                <a:blip r:embed="rId2"/>
                <a:stretch>
                  <a:fillRect l="-748" r="-62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621804" y="764704"/>
            <a:ext cx="576064" cy="576064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21804" y="797718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Двойная стрелка влево/вправо 1"/>
          <p:cNvSpPr/>
          <p:nvPr/>
        </p:nvSpPr>
        <p:spPr>
          <a:xfrm>
            <a:off x="8326660" y="476672"/>
            <a:ext cx="504056" cy="144016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Двойная стрелка влево/вправо 5"/>
          <p:cNvSpPr/>
          <p:nvPr/>
        </p:nvSpPr>
        <p:spPr>
          <a:xfrm>
            <a:off x="1295967" y="930532"/>
            <a:ext cx="504056" cy="144016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Двойная стрелка влево/вправо 6"/>
          <p:cNvSpPr/>
          <p:nvPr/>
        </p:nvSpPr>
        <p:spPr>
          <a:xfrm>
            <a:off x="7246540" y="3212976"/>
            <a:ext cx="504056" cy="144016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Двойная стрелка влево/вправо 7"/>
          <p:cNvSpPr/>
          <p:nvPr/>
        </p:nvSpPr>
        <p:spPr>
          <a:xfrm>
            <a:off x="1572267" y="1772816"/>
            <a:ext cx="504056" cy="144016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Двойная стрелка влево/вправо 8"/>
          <p:cNvSpPr/>
          <p:nvPr/>
        </p:nvSpPr>
        <p:spPr>
          <a:xfrm>
            <a:off x="8822232" y="1916832"/>
            <a:ext cx="504056" cy="144016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Двойная стрелка влево/вправо 9"/>
          <p:cNvSpPr/>
          <p:nvPr/>
        </p:nvSpPr>
        <p:spPr>
          <a:xfrm>
            <a:off x="1800023" y="3212976"/>
            <a:ext cx="504056" cy="144016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Двойная стрелка влево/вправо 10"/>
          <p:cNvSpPr/>
          <p:nvPr/>
        </p:nvSpPr>
        <p:spPr>
          <a:xfrm>
            <a:off x="2007629" y="4725144"/>
            <a:ext cx="504056" cy="144016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Двойная стрелка влево/вправо 11"/>
          <p:cNvSpPr/>
          <p:nvPr/>
        </p:nvSpPr>
        <p:spPr>
          <a:xfrm>
            <a:off x="10846940" y="3212976"/>
            <a:ext cx="504056" cy="144016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Двойная стрелка влево/вправо 12"/>
          <p:cNvSpPr/>
          <p:nvPr/>
        </p:nvSpPr>
        <p:spPr>
          <a:xfrm>
            <a:off x="8840885" y="908720"/>
            <a:ext cx="504056" cy="144016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Двойная стрелка влево/вправо 13"/>
          <p:cNvSpPr/>
          <p:nvPr/>
        </p:nvSpPr>
        <p:spPr>
          <a:xfrm>
            <a:off x="8326660" y="4653136"/>
            <a:ext cx="504056" cy="144016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Двойная стрелка влево/вправо 14"/>
          <p:cNvSpPr/>
          <p:nvPr/>
        </p:nvSpPr>
        <p:spPr>
          <a:xfrm>
            <a:off x="5014292" y="4653136"/>
            <a:ext cx="504056" cy="144016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3430116" y="2954648"/>
            <a:ext cx="144016" cy="33033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4798268" y="3026656"/>
            <a:ext cx="144016" cy="33033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4006180" y="1772816"/>
            <a:ext cx="144016" cy="33033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798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629916" y="529652"/>
                <a:ext cx="9397520" cy="5779668"/>
              </a:xfrm>
            </p:spPr>
            <p:txBody>
              <a:bodyPr>
                <a:normAutofit fontScale="55000" lnSpcReduction="20000"/>
              </a:bodyPr>
              <a:lstStyle/>
              <a:p>
                <a:pPr marL="0" indent="0">
                  <a:lnSpc>
                    <a:spcPct val="13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−9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0,2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−2)≥</m:t>
                              </m:r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log</m:t>
                                      </m:r>
                                    </m:e>
                                    <m:sub>
                                      <m:f>
                                        <m:f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5</m:t>
                                          </m:r>
                                        </m:den>
                                      </m:f>
                                    </m:sub>
                                  </m:sSub>
                                </m:fName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−9)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func>
                            </m:e>
                          </m:func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30000"/>
                  </a:lnSpc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</m:sub>
                          </m:sSub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−9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den>
                                  </m:f>
                                </m:sub>
                              </m:sSub>
                            </m:fNam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−2)≥</m:t>
                              </m:r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log</m:t>
                                      </m:r>
                                    </m:e>
                                    <m:sub>
                                      <m:f>
                                        <m:f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5</m:t>
                                          </m:r>
                                        </m:den>
                                      </m:f>
                                    </m:sub>
                                  </m:sSub>
                                </m:fName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−9)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func>
                            </m:e>
                          </m:func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 defTabSz="893763">
                  <a:lnSpc>
                    <a:spcPct val="130000"/>
                  </a:lnSpc>
                  <a:buNone/>
                  <a:tabLst>
                    <a:tab pos="177800" algn="l"/>
                    <a:tab pos="179388" algn="l"/>
                  </a:tabLs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f>
                                <m:f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−9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ru-RU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&gt;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−2&gt;0,</m:t>
                              </m:r>
                            </m:e>
                            <m:e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>
                                          <a:latin typeface="Cambria Math" panose="02040503050406030204" pitchFamily="18" charset="0"/>
                                        </a:rPr>
                                        <m:t>log</m:t>
                                      </m:r>
                                    </m:e>
                                    <m:sub>
                                      <m:f>
                                        <m:f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5</m:t>
                                          </m:r>
                                        </m:den>
                                      </m:f>
                                    </m:sub>
                                  </m:sSub>
                                </m:fName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−9)(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−2)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den>
                                  </m:f>
                                  <m:func>
                                    <m:func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≥</m:t>
                                      </m:r>
                                    </m:fName>
                                    <m:e>
                                      <m:func>
                                        <m:func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sSub>
                                            <m:sSub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US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log</m:t>
                                              </m:r>
                                            </m:e>
                                            <m:sub>
                                              <m:f>
                                                <m:fPr>
                                                  <m:ctrlP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1</m:t>
                                                  </m:r>
                                                </m:num>
                                                <m:den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5</m:t>
                                                  </m:r>
                                                </m:den>
                                              </m:f>
                                            </m:sub>
                                          </m:sSub>
                                        </m:fName>
                                        <m:e>
                                          <m:sSup>
                                            <m:sSup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−9)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;</m:t>
                                          </m:r>
                                        </m:e>
                                      </m:func>
                                    </m:e>
                                  </m:func>
                                </m:e>
                              </m:func>
                            </m:e>
                          </m:eqAr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                       </m:t>
                          </m:r>
                        </m:e>
                      </m:d>
                      <m:d>
                        <m:dPr>
                          <m:begChr m:val="{"/>
                          <m:endChr m:val=""/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−9&lt;0,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−2&gt;0,</m:t>
                              </m:r>
                            </m:e>
                            <m:e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log</m:t>
                                      </m:r>
                                    </m:e>
                                    <m:sub>
                                      <m:f>
                                        <m:f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5</m:t>
                                          </m:r>
                                        </m:den>
                                      </m:f>
                                    </m:sub>
                                  </m:sSub>
                                </m:fNam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(9−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)≥</m:t>
                                  </m:r>
                                  <m:func>
                                    <m:func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log</m:t>
                                          </m:r>
                                        </m:e>
                                        <m:sub>
                                          <m:f>
                                            <m:f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5</m:t>
                                              </m:r>
                                            </m:den>
                                          </m:f>
                                        </m:sub>
                                      </m:sSub>
                                    </m:fName>
                                    <m:e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(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−9)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;</m:t>
                                      </m:r>
                                    </m:e>
                                  </m:func>
                                </m:e>
                              </m:func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30000"/>
                  </a:lnSpc>
                  <a:buNone/>
                </a:pPr>
                <a:r>
                  <a:rPr lang="ru-RU" dirty="0"/>
                  <a:t>         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−9&lt;0,</m:t>
                            </m:r>
                          </m: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−2&gt;0,</m:t>
                            </m:r>
                          </m: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9−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≤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−9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;</m:t>
                            </m:r>
                          </m:e>
                        </m:eqArr>
                      </m:e>
                    </m:d>
                  </m:oMath>
                </a14:m>
                <a:r>
                  <a:rPr lang="ru-RU" dirty="0"/>
                  <a:t> </a:t>
                </a:r>
                <a:r>
                  <a:rPr lang="en-US" dirty="0"/>
                  <a:t>            </a:t>
                </a:r>
                <a:r>
                  <a:rPr lang="ru-RU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−9&lt;0,</m:t>
                            </m:r>
                          </m: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−2&gt;0,</m:t>
                            </m:r>
                          </m: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−9)≤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−9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;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dirty="0"/>
                  <a:t>           </a:t>
                </a:r>
                <a:r>
                  <a:rPr lang="ru-RU" dirty="0"/>
                  <a:t>  </a:t>
                </a:r>
                <a:r>
                  <a:rPr lang="en-US" dirty="0"/>
                  <a:t>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&lt;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&lt;9,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−1≥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−9;</m:t>
                            </m:r>
                          </m:e>
                        </m:eqArr>
                      </m:e>
                    </m:d>
                  </m:oMath>
                </a14:m>
                <a:endParaRPr lang="en-US" dirty="0"/>
              </a:p>
              <a:p>
                <a:pPr marL="0" indent="0">
                  <a:lnSpc>
                    <a:spcPct val="130000"/>
                  </a:lnSpc>
                  <a:buNone/>
                </a:pPr>
                <a:r>
                  <a:rPr lang="en-US" dirty="0"/>
                  <a:t> </a:t>
                </a:r>
                <a:r>
                  <a:rPr lang="ru-RU" dirty="0"/>
                  <a:t>             </a:t>
                </a: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&lt;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&lt;9,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≥−8;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dirty="0"/>
                  <a:t>                       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&lt;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&lt;9,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≤8.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dirty="0"/>
                  <a:t> </a:t>
                </a:r>
                <a:r>
                  <a:rPr lang="ru-RU" dirty="0" smtClean="0"/>
                  <a:t>                </a:t>
                </a:r>
                <a14:m>
                  <m:oMath xmlns:m="http://schemas.openxmlformats.org/officeDocument/2006/math">
                    <m:r>
                      <a:rPr lang="en-US" sz="2900" b="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9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sz="29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9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≤8.</m:t>
                    </m:r>
                  </m:oMath>
                </a14:m>
                <a:endParaRPr lang="ru-RU" sz="2900" dirty="0" smtClean="0"/>
              </a:p>
              <a:p>
                <a:pPr marL="0" indent="0">
                  <a:lnSpc>
                    <a:spcPct val="130000"/>
                  </a:lnSpc>
                  <a:buNone/>
                </a:pPr>
                <a:r>
                  <a:rPr lang="en-US" dirty="0" smtClean="0"/>
                  <a:t> 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Ответ</a:t>
                </a:r>
                <a:r>
                  <a:rPr lang="ru-RU" dirty="0"/>
                  <a:t>: </a:t>
                </a:r>
                <a14:m>
                  <m:oMath xmlns:m="http://schemas.openxmlformats.org/officeDocument/2006/math">
                    <m:d>
                      <m:dPr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2;8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ru-RU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                                                                                                              </m:t>
                    </m:r>
                  </m:oMath>
                </a14:m>
                <a:r>
                  <a:rPr lang="ru-RU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Используем, что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ru-RU" b="1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ru-RU" b="1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𝟗</m:t>
                    </m:r>
                    <m:r>
                      <a:rPr lang="en-US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ru-RU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!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29916" y="529652"/>
                <a:ext cx="9397520" cy="5779668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621804" y="764704"/>
            <a:ext cx="576064" cy="576064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21804" y="797718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Двойная стрелка влево/вправо 5"/>
          <p:cNvSpPr/>
          <p:nvPr/>
        </p:nvSpPr>
        <p:spPr>
          <a:xfrm>
            <a:off x="1934334" y="3933055"/>
            <a:ext cx="413230" cy="107199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Двойная стрелка влево/вправо 6"/>
          <p:cNvSpPr/>
          <p:nvPr/>
        </p:nvSpPr>
        <p:spPr>
          <a:xfrm>
            <a:off x="8470676" y="2708610"/>
            <a:ext cx="413230" cy="107199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Двойная стрелка влево/вправо 7"/>
          <p:cNvSpPr/>
          <p:nvPr/>
        </p:nvSpPr>
        <p:spPr>
          <a:xfrm>
            <a:off x="4798268" y="2708610"/>
            <a:ext cx="413230" cy="107199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Двойная стрелка влево/вправо 8"/>
          <p:cNvSpPr/>
          <p:nvPr/>
        </p:nvSpPr>
        <p:spPr>
          <a:xfrm>
            <a:off x="4212681" y="3933056"/>
            <a:ext cx="413230" cy="107199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Двойная стрелка влево/вправо 9"/>
          <p:cNvSpPr/>
          <p:nvPr/>
        </p:nvSpPr>
        <p:spPr>
          <a:xfrm>
            <a:off x="6857548" y="3933054"/>
            <a:ext cx="413230" cy="107199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Двойная стрелка влево/вправо 10"/>
          <p:cNvSpPr/>
          <p:nvPr/>
        </p:nvSpPr>
        <p:spPr>
          <a:xfrm>
            <a:off x="8942492" y="3933053"/>
            <a:ext cx="413230" cy="107199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Двойная стрелка влево/вправо 11"/>
          <p:cNvSpPr/>
          <p:nvPr/>
        </p:nvSpPr>
        <p:spPr>
          <a:xfrm>
            <a:off x="1934334" y="4797152"/>
            <a:ext cx="413230" cy="107199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Двойная стрелка влево/вправо 12"/>
          <p:cNvSpPr/>
          <p:nvPr/>
        </p:nvSpPr>
        <p:spPr>
          <a:xfrm>
            <a:off x="4186286" y="4792255"/>
            <a:ext cx="413230" cy="107199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5219301" y="3878639"/>
            <a:ext cx="98909" cy="21602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6339142" y="3878639"/>
            <a:ext cx="98909" cy="21602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Двойная стрелка влево/вправо 15"/>
          <p:cNvSpPr/>
          <p:nvPr/>
        </p:nvSpPr>
        <p:spPr>
          <a:xfrm>
            <a:off x="6231436" y="4792254"/>
            <a:ext cx="413230" cy="107199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66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568728" y="422919"/>
                <a:ext cx="10070300" cy="4572000"/>
              </a:xfrm>
            </p:spPr>
            <p:txBody>
              <a:bodyPr>
                <a:noAutofit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8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ru-RU" sz="18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ru-RU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ru-RU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sz="18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80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+2)</m:t>
                              </m:r>
                            </m:fName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≤</m:t>
                              </m:r>
                              <m:func>
                                <m:func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b>
                                    <m:sSub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180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log</m:t>
                                      </m:r>
                                    </m:e>
                                    <m:sub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5</m:t>
                                      </m:r>
                                    </m:sub>
                                  </m:sSub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+1</m:t>
                                          </m:r>
                                        </m:num>
                                        <m:den>
                                          <m:sSup>
                                            <m:sSupPr>
                                              <m:ctrlPr>
                                                <a:rPr lang="en-US" sz="18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18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18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p>
                                        </m:den>
                                      </m:f>
                                    </m:e>
                                  </m:d>
                                </m:e>
                              </m:func>
                            </m:e>
                          </m:func>
                        </m:e>
                      </m:func>
                    </m:oMath>
                  </m:oMathPara>
                </a14:m>
                <a:endParaRPr lang="en-US" sz="1800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sz="18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f>
                                <m:fPr>
                                  <m:ctrlPr>
                                    <a:rPr lang="ru-RU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&gt;0,</m:t>
                              </m:r>
                            </m:e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+2&gt;0,</m:t>
                              </m:r>
                            </m:e>
                            <m:e>
                              <m:func>
                                <m:func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b>
                                    <m:sSub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180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log</m:t>
                                      </m:r>
                                    </m:e>
                                    <m:sub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5</m:t>
                                      </m:r>
                                    </m:sub>
                                  </m:sSub>
                                </m:fName>
                                <m:e>
                                  <m:f>
                                    <m:f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3+2</m:t>
                                      </m:r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num>
                                    <m:den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+2)</m:t>
                                      </m:r>
                                    </m:den>
                                  </m:f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≤</m:t>
                                  </m:r>
                                  <m:func>
                                    <m:func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sSub>
                                        <m:sSubPr>
                                          <m:ctrlP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180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log</m:t>
                                          </m:r>
                                        </m:e>
                                        <m:sub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5</m:t>
                                          </m:r>
                                        </m:sub>
                                      </m:sSub>
                                    </m:fName>
                                    <m:e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f>
                                        <m:fPr>
                                          <m:ctrlP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+1</m:t>
                                          </m:r>
                                        </m:num>
                                        <m:den>
                                          <m:sSup>
                                            <m:sSupPr>
                                              <m:ctrlPr>
                                                <a:rPr lang="en-US" sz="18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18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18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p>
                                        </m:den>
                                      </m:f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</m:func>
                                </m:e>
                              </m:func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;</m:t>
                              </m:r>
                            </m:e>
                          </m:eqArr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</a:rPr>
                        <m:t>            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3+2</m:t>
                                  </m:r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&gt;0,</m:t>
                              </m:r>
                            </m:e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+2&gt;0,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3+2</m:t>
                                  </m:r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+2)</m:t>
                                  </m:r>
                                </m:den>
                              </m:f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≤</m:t>
                              </m:r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;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1800" i="1" dirty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1800" dirty="0">
                    <a:ea typeface="Cambria Math" panose="02040503050406030204" pitchFamily="18" charset="0"/>
                  </a:rPr>
                  <a:t>    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d>
                              <m:dPr>
                                <m:begChr m:val="["/>
                                <m:endChr m:val=""/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eqArr>
                                  <m:eqArr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−2&lt;</m:t>
                                    </m:r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18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&lt;</m:t>
                                    </m:r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−1,5,</m:t>
                                    </m:r>
                                  </m:e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&gt;0,</m:t>
                                    </m:r>
                                  </m:e>
                                </m:eqArr>
                              </m:e>
                            </m:d>
                          </m:e>
                          <m:e>
                            <m:f>
                              <m:f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3+2</m:t>
                                </m:r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num>
                              <m:den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+2)</m:t>
                                </m:r>
                              </m:den>
                            </m:f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+1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≤0;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1800" dirty="0">
                    <a:ea typeface="Cambria Math" panose="02040503050406030204" pitchFamily="18" charset="0"/>
                  </a:rPr>
                  <a:t>      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d>
                              <m:dPr>
                                <m:begChr m:val="["/>
                                <m:endChr m:val=""/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eqArr>
                                  <m:eqArr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−2&lt;</m:t>
                                    </m:r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18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&lt;</m:t>
                                    </m:r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−1,5,</m:t>
                                    </m:r>
                                  </m:e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&gt;0,</m:t>
                                    </m:r>
                                  </m:e>
                                </m:eqArr>
                              </m:e>
                            </m:d>
                          </m:e>
                          <m:e>
                            <m:f>
                              <m:f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+2</m:t>
                                </m:r>
                                <m:sSup>
                                  <m:sSup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−3</m:t>
                                </m:r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−2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+2)</m:t>
                                </m:r>
                              </m:den>
                            </m:f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≤0;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1800" dirty="0">
                    <a:ea typeface="Cambria Math" panose="02040503050406030204" pitchFamily="18" charset="0"/>
                  </a:rPr>
                  <a:t>          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d>
                              <m:dPr>
                                <m:begChr m:val="["/>
                                <m:endChr m:val=""/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eqArr>
                                  <m:eqArr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−2&lt;</m:t>
                                    </m:r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18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&lt;</m:t>
                                    </m:r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−1,5,</m:t>
                                    </m:r>
                                  </m:e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&gt;0,</m:t>
                                    </m:r>
                                  </m:e>
                                </m:eqArr>
                              </m:e>
                            </m:d>
                          </m:e>
                          <m:e>
                            <m:f>
                              <m:f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−2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+2)</m:t>
                                </m:r>
                              </m:den>
                            </m:f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≤0;</m:t>
                            </m:r>
                          </m:e>
                        </m:eqArr>
                      </m:e>
                    </m:d>
                  </m:oMath>
                </a14:m>
                <a:endParaRPr lang="en-US" sz="1800" dirty="0">
                  <a:ea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1800" dirty="0">
                    <a:ea typeface="Cambria Math" panose="02040503050406030204" pitchFamily="18" charset="0"/>
                  </a:rPr>
                  <a:t>     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d>
                              <m:dPr>
                                <m:begChr m:val="["/>
                                <m:endChr m:val=""/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eqArr>
                                  <m:eqArr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−2&lt;</m:t>
                                    </m:r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18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&lt;</m:t>
                                    </m:r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−1,5,</m:t>
                                    </m:r>
                                  </m:e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&gt;0,</m:t>
                                    </m:r>
                                  </m:e>
                                </m:eqArr>
                              </m:e>
                            </m:d>
                          </m:e>
                          <m:e>
                            <m:sSup>
                              <m:sSup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−2≤0;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1800" dirty="0">
                    <a:ea typeface="Cambria Math" panose="02040503050406030204" pitchFamily="18" charset="0"/>
                  </a:rPr>
                  <a:t>         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d>
                              <m:dPr>
                                <m:begChr m:val="["/>
                                <m:endChr m:val=""/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eqArr>
                                  <m:eqArr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−2&lt;</m:t>
                                    </m:r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18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&lt;</m:t>
                                    </m:r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−1,5,</m:t>
                                    </m:r>
                                  </m:e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&gt;0,</m:t>
                                    </m:r>
                                  </m:e>
                                </m:eqArr>
                              </m:e>
                            </m:d>
                          </m:e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ad>
                              <m:radPr>
                                <m:degHide m:val="on"/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rad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)(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ad>
                              <m:radPr>
                                <m:degHide m:val="on"/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rad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)≤0;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1800" dirty="0">
                    <a:ea typeface="Cambria Math" panose="02040503050406030204" pitchFamily="18" charset="0"/>
                  </a:rPr>
                  <a:t>       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d>
                              <m:dPr>
                                <m:begChr m:val="["/>
                                <m:endChr m:val=""/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eqArr>
                                  <m:eqArr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−2&lt;</m:t>
                                    </m:r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18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&lt;</m:t>
                                    </m:r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−1,5,</m:t>
                                    </m:r>
                                  </m:e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&gt;0,</m:t>
                                    </m:r>
                                  </m:e>
                                </m:eqArr>
                              </m:e>
                            </m:d>
                          </m:e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ad>
                              <m:radPr>
                                <m:degHide m:val="on"/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rad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≤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≤</m:t>
                            </m:r>
                            <m:rad>
                              <m:radPr>
                                <m:degHide m:val="on"/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rad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;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1800" dirty="0">
                    <a:ea typeface="Cambria Math" panose="02040503050406030204" pitchFamily="18" charset="0"/>
                  </a:rPr>
                  <a:t>      </a:t>
                </a:r>
                <a:r>
                  <a:rPr lang="ru-RU" sz="1800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0&lt;</m:t>
                    </m:r>
                    <m:r>
                      <a:rPr lang="en-US" sz="1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ad>
                      <m:radPr>
                        <m:degHide m:val="on"/>
                        <m:ctrlP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</m:rad>
                    <m:r>
                      <a:rPr lang="en-US" sz="1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180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ea typeface="Cambria Math" panose="02040503050406030204" pitchFamily="18" charset="0"/>
                  </a:rPr>
                  <a:t> </a:t>
                </a:r>
                <a:r>
                  <a:rPr lang="ru-RU" sz="18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Ответ:</a:t>
                </a:r>
                <a:r>
                  <a:rPr lang="en-US" sz="1800" dirty="0">
                    <a:ea typeface="Cambria Math" panose="02040503050406030204" pitchFamily="18" charset="0"/>
                  </a:rPr>
                  <a:t> (0;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</m:rad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).</m:t>
                    </m:r>
                  </m:oMath>
                </a14:m>
                <a:endParaRPr lang="en-US" sz="1800" dirty="0">
                  <a:ea typeface="Cambria Math" panose="02040503050406030204" pitchFamily="18" charset="0"/>
                </a:endParaRPr>
              </a:p>
              <a:p>
                <a:pPr marL="0" indent="0" algn="r">
                  <a:buNone/>
                </a:pPr>
                <a:r>
                  <a:rPr lang="ru-RU" sz="1800" dirty="0" smtClean="0"/>
                  <a:t>         </a:t>
                </a:r>
                <a:r>
                  <a:rPr lang="en-US" sz="1800" dirty="0" smtClean="0"/>
                  <a:t>                                                              </a:t>
                </a:r>
                <a:r>
                  <a:rPr lang="ru-RU" sz="1800" dirty="0" smtClean="0"/>
                  <a:t> </a:t>
                </a:r>
                <a:r>
                  <a:rPr lang="ru-RU" sz="18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Используем, </a:t>
                </a:r>
                <a:r>
                  <a:rPr lang="ru-RU" sz="18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что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800" b="1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1800" b="1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sz="1800" b="1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1800" b="1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&lt;−</m:t>
                    </m:r>
                    <m:r>
                      <a:rPr lang="en-US" sz="1800" b="1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  <m:r>
                      <a:rPr lang="en-US" sz="1800" b="1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1800" b="1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𝟓</m:t>
                    </m:r>
                    <m:r>
                      <a:rPr lang="en-US" sz="1800" b="1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sz="1800" b="1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1800" b="1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en-US" sz="1800" b="1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en-US" sz="1800" b="1" i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!</m:t>
                    </m:r>
                  </m:oMath>
                </a14:m>
                <a:endParaRPr lang="ru-RU" sz="1800" dirty="0"/>
              </a:p>
              <a:p>
                <a:pPr marL="0" indent="0">
                  <a:buNone/>
                </a:pPr>
                <a:endParaRPr lang="ru-RU" sz="18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68728" y="422919"/>
                <a:ext cx="10070300" cy="4572000"/>
              </a:xfrm>
              <a:blipFill>
                <a:blip r:embed="rId2"/>
                <a:stretch>
                  <a:fillRect r="-242" b="-262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621804" y="764704"/>
            <a:ext cx="576064" cy="576064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21804" y="797718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Двойная стрелка влево/вправо 5"/>
          <p:cNvSpPr/>
          <p:nvPr/>
        </p:nvSpPr>
        <p:spPr>
          <a:xfrm>
            <a:off x="4582244" y="1772816"/>
            <a:ext cx="413230" cy="107199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Двойная стрелка влево/вправо 6"/>
          <p:cNvSpPr/>
          <p:nvPr/>
        </p:nvSpPr>
        <p:spPr>
          <a:xfrm>
            <a:off x="7390556" y="1772815"/>
            <a:ext cx="413230" cy="107199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Двойная стрелка влево/вправо 7"/>
          <p:cNvSpPr/>
          <p:nvPr/>
        </p:nvSpPr>
        <p:spPr>
          <a:xfrm>
            <a:off x="1568728" y="3284984"/>
            <a:ext cx="413230" cy="107199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Двойная стрелка влево/вправо 8"/>
          <p:cNvSpPr/>
          <p:nvPr/>
        </p:nvSpPr>
        <p:spPr>
          <a:xfrm>
            <a:off x="4128892" y="3284983"/>
            <a:ext cx="413230" cy="107199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Двойная стрелка влево/вправо 9"/>
          <p:cNvSpPr/>
          <p:nvPr/>
        </p:nvSpPr>
        <p:spPr>
          <a:xfrm>
            <a:off x="6977326" y="3285227"/>
            <a:ext cx="413230" cy="107199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Двойная стрелка влево/вправо 10"/>
          <p:cNvSpPr/>
          <p:nvPr/>
        </p:nvSpPr>
        <p:spPr>
          <a:xfrm>
            <a:off x="9868651" y="4581127"/>
            <a:ext cx="413230" cy="107199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Двойная стрелка влево/вправо 11"/>
          <p:cNvSpPr/>
          <p:nvPr/>
        </p:nvSpPr>
        <p:spPr>
          <a:xfrm>
            <a:off x="1568728" y="4581128"/>
            <a:ext cx="413230" cy="107199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Двойная стрелка влево/вправо 12"/>
          <p:cNvSpPr/>
          <p:nvPr/>
        </p:nvSpPr>
        <p:spPr>
          <a:xfrm>
            <a:off x="4335507" y="4581127"/>
            <a:ext cx="413230" cy="107199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Двойная стрелка влево/вправо 13"/>
          <p:cNvSpPr/>
          <p:nvPr/>
        </p:nvSpPr>
        <p:spPr>
          <a:xfrm>
            <a:off x="7390975" y="4581127"/>
            <a:ext cx="413230" cy="107199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Двойная стрелка влево/вправо 14"/>
          <p:cNvSpPr/>
          <p:nvPr/>
        </p:nvSpPr>
        <p:spPr>
          <a:xfrm>
            <a:off x="9708784" y="3284983"/>
            <a:ext cx="413230" cy="107199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8326660" y="3230569"/>
            <a:ext cx="98909" cy="21602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1533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Математика 16 х 9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9696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9082_TF02787947.potx" id="{3964D7A7-1B85-4031-AAD6-1B50F98CF473}" vid="{CAF00616-F4D4-4454-9A4A-5919532F2D53}"/>
    </a:ext>
  </a:extLst>
</a:theme>
</file>

<file path=ppt/theme/theme2.xml><?xml version="1.0" encoding="utf-8"?>
<a:theme xmlns:a="http://schemas.openxmlformats.org/drawingml/2006/main" name="Тема Offic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по математике с символом Пи (широкоэкранный формат)</Template>
  <TotalTime>19756</TotalTime>
  <Words>2244</Words>
  <Application>Microsoft Office PowerPoint</Application>
  <PresentationFormat>Произвольный</PresentationFormat>
  <Paragraphs>51</Paragraphs>
  <Slides>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Cambria Math</vt:lpstr>
      <vt:lpstr>Euphemia</vt:lpstr>
      <vt:lpstr>Times New Roman</vt:lpstr>
      <vt:lpstr>Математика 16 х 9</vt:lpstr>
      <vt:lpstr>Решение логарифмических неравенств</vt:lpstr>
      <vt:lpstr>Логарифмические неравенства  с числовым основанием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Решение логарифмических неравенств</dc:title>
  <dc:creator>User</dc:creator>
  <cp:lastModifiedBy>Школа 94</cp:lastModifiedBy>
  <cp:revision>67</cp:revision>
  <dcterms:created xsi:type="dcterms:W3CDTF">2022-11-20T19:42:43Z</dcterms:created>
  <dcterms:modified xsi:type="dcterms:W3CDTF">2023-08-22T10:06:03Z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